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3" r:id="rId2"/>
    <p:sldId id="256" r:id="rId3"/>
    <p:sldId id="257" r:id="rId4"/>
    <p:sldId id="297" r:id="rId5"/>
    <p:sldId id="298" r:id="rId6"/>
    <p:sldId id="300" r:id="rId7"/>
    <p:sldId id="301" r:id="rId8"/>
    <p:sldId id="302" r:id="rId9"/>
    <p:sldId id="299" r:id="rId10"/>
    <p:sldId id="303" r:id="rId11"/>
    <p:sldId id="304" r:id="rId12"/>
    <p:sldId id="305" r:id="rId13"/>
    <p:sldId id="306"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94" r:id="rId33"/>
    <p:sldId id="295"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6" r:id="rId48"/>
    <p:sldId id="291" r:id="rId49"/>
    <p:sldId id="292" r:id="rId50"/>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snapToObjects="1">
      <p:cViewPr>
        <p:scale>
          <a:sx n="130" d="100"/>
          <a:sy n="130" d="100"/>
        </p:scale>
        <p:origin x="103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40730214"/>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82860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lide Number"/>
          <p:cNvSpPr txBox="1">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gif"/><Relationship Id="rId3"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gif"/><Relationship Id="rId3"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 Id="rId3"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e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tiff"/></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rchive.ics.uci.edu/ml/datasets/Auto+M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188476303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65" y="514410"/>
            <a:ext cx="8611564" cy="4708669"/>
          </a:xfrm>
          <a:prstGeom prst="rect">
            <a:avLst/>
          </a:prstGeom>
        </p:spPr>
      </p:pic>
      <p:sp>
        <p:nvSpPr>
          <p:cNvPr id="7" name="TextBox 6"/>
          <p:cNvSpPr txBox="1"/>
          <p:nvPr/>
        </p:nvSpPr>
        <p:spPr>
          <a:xfrm>
            <a:off x="2627452" y="0"/>
            <a:ext cx="3715474"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Tostee</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25052063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27452" y="0"/>
            <a:ext cx="3715474"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Andrew</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53" y="530942"/>
            <a:ext cx="8385824" cy="4717026"/>
          </a:xfrm>
          <a:prstGeom prst="rect">
            <a:avLst/>
          </a:prstGeom>
        </p:spPr>
      </p:pic>
    </p:spTree>
    <p:extLst>
      <p:ext uri="{BB962C8B-B14F-4D97-AF65-F5344CB8AC3E}">
        <p14:creationId xmlns:p14="http://schemas.microsoft.com/office/powerpoint/2010/main" val="112756947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27452" y="0"/>
            <a:ext cx="3715474"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Suren</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4868" b="13555"/>
          <a:stretch/>
        </p:blipFill>
        <p:spPr>
          <a:xfrm>
            <a:off x="422787" y="540774"/>
            <a:ext cx="8573729" cy="4621161"/>
          </a:xfrm>
          <a:prstGeom prst="rect">
            <a:avLst/>
          </a:prstGeom>
          <a:solidFill>
            <a:srgbClr val="FFFFFF"/>
          </a:solidFill>
        </p:spPr>
      </p:pic>
    </p:spTree>
    <p:extLst>
      <p:ext uri="{BB962C8B-B14F-4D97-AF65-F5344CB8AC3E}">
        <p14:creationId xmlns:p14="http://schemas.microsoft.com/office/powerpoint/2010/main" val="126196909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 name="Rectangle 1"/>
          <p:cNvSpPr/>
          <p:nvPr/>
        </p:nvSpPr>
        <p:spPr>
          <a:xfrm>
            <a:off x="0" y="81025"/>
            <a:ext cx="8943474" cy="1646605"/>
          </a:xfrm>
          <a:prstGeom prst="rect">
            <a:avLst/>
          </a:prstGeom>
        </p:spPr>
        <p:txBody>
          <a:bodyPr wrap="none">
            <a:spAutoFit/>
          </a:bodyPr>
          <a:lstStyle/>
          <a:p>
            <a:pPr algn="l"/>
            <a:r>
              <a:rPr lang="en-GB" sz="2400" dirty="0"/>
              <a:t>Enough talking</a:t>
            </a:r>
            <a:r>
              <a:rPr lang="mr-IN" sz="2400" dirty="0" smtClean="0"/>
              <a:t>…</a:t>
            </a:r>
            <a:endParaRPr lang="en-GB" sz="2400" dirty="0" smtClean="0"/>
          </a:p>
          <a:p>
            <a:pPr algn="l"/>
            <a:endParaRPr lang="en-GB" sz="1400" dirty="0"/>
          </a:p>
          <a:p>
            <a:pPr algn="l"/>
            <a:r>
              <a:rPr lang="en-GB" sz="2400" dirty="0" smtClean="0"/>
              <a:t>Let’s do some lab work:</a:t>
            </a:r>
          </a:p>
          <a:p>
            <a:pPr algn="l"/>
            <a:endParaRPr lang="en-GB" sz="1600" dirty="0" smtClean="0"/>
          </a:p>
          <a:p>
            <a:pPr algn="l"/>
            <a:r>
              <a:rPr lang="en-US" dirty="0" smtClean="0"/>
              <a:t>dat11syd/lessons/lesson-03/lab/lesson-03-lab-02_Visualisation</a:t>
            </a:r>
            <a:endParaRPr lang="en-US" dirty="0"/>
          </a:p>
        </p:txBody>
      </p:sp>
    </p:spTree>
    <p:extLst>
      <p:ext uri="{BB962C8B-B14F-4D97-AF65-F5344CB8AC3E}">
        <p14:creationId xmlns:p14="http://schemas.microsoft.com/office/powerpoint/2010/main" val="78558022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2"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3" name="SUPERVISED &amp; UNSUPERVISED LEARNING"/>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400"/>
            </a:lvl1pPr>
          </a:lstStyle>
          <a:p>
            <a:r>
              <a:t>SUPERVISED &amp; UNSUPERVISED LEARNING</a:t>
            </a:r>
          </a:p>
        </p:txBody>
      </p:sp>
      <p:sp>
        <p:nvSpPr>
          <p:cNvPr id="154"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0"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161" name="SUPERVISED LEARNING"/>
          <p:cNvSpPr txBox="1">
            <a:spLocks noGrp="1"/>
          </p:cNvSpPr>
          <p:nvPr>
            <p:ph type="title"/>
          </p:nvPr>
        </p:nvSpPr>
        <p:spPr>
          <a:prstGeom prst="rect">
            <a:avLst/>
          </a:prstGeom>
        </p:spPr>
        <p:txBody>
          <a:bodyPr/>
          <a:lstStyle/>
          <a:p>
            <a:r>
              <a:t>SUPERVISED LEARNING</a:t>
            </a:r>
          </a:p>
        </p:txBody>
      </p:sp>
      <p:sp>
        <p:nvSpPr>
          <p:cNvPr id="162" name="Learning by example."/>
          <p:cNvSpPr txBox="1"/>
          <p:nvPr/>
        </p:nvSpPr>
        <p:spPr>
          <a:xfrm>
            <a:off x="454024" y="1429572"/>
            <a:ext cx="8455027" cy="15170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Learning by example.</a:t>
            </a: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p:txBody>
      </p:sp>
      <p:pic>
        <p:nvPicPr>
          <p:cNvPr id="163" name="Best-Grain-Free-Dog-Treats-Reviews.gif" descr="Best-Grain-Free-Dog-Treats-Reviews.gif"/>
          <p:cNvPicPr>
            <a:picLocks noChangeAspect="1"/>
          </p:cNvPicPr>
          <p:nvPr/>
        </p:nvPicPr>
        <p:blipFill>
          <a:blip r:embed="rId2">
            <a:extLst/>
          </a:blip>
          <a:stretch>
            <a:fillRect/>
          </a:stretch>
        </p:blipFill>
        <p:spPr>
          <a:xfrm>
            <a:off x="411896" y="2528690"/>
            <a:ext cx="3916954" cy="2612578"/>
          </a:xfrm>
          <a:prstGeom prst="rect">
            <a:avLst/>
          </a:prstGeom>
          <a:ln w="25400"/>
        </p:spPr>
      </p:pic>
      <p:pic>
        <p:nvPicPr>
          <p:cNvPr id="164" name="check-marks_23-2147502799.jpg" descr="check-marks_23-2147502799.jpg"/>
          <p:cNvPicPr>
            <a:picLocks noChangeAspect="1"/>
          </p:cNvPicPr>
          <p:nvPr/>
        </p:nvPicPr>
        <p:blipFill>
          <a:blip r:embed="rId3">
            <a:extLst/>
          </a:blip>
          <a:srcRect b="8321"/>
          <a:stretch>
            <a:fillRect/>
          </a:stretch>
        </p:blipFill>
        <p:spPr>
          <a:xfrm>
            <a:off x="5443735" y="1928230"/>
            <a:ext cx="3240015" cy="2970387"/>
          </a:xfrm>
          <a:prstGeom prst="rect">
            <a:avLst/>
          </a:prstGeom>
          <a:ln w="25400"/>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171" name="TARGET"/>
          <p:cNvSpPr txBox="1">
            <a:spLocks noGrp="1"/>
          </p:cNvSpPr>
          <p:nvPr>
            <p:ph type="title"/>
          </p:nvPr>
        </p:nvSpPr>
        <p:spPr>
          <a:prstGeom prst="rect">
            <a:avLst/>
          </a:prstGeom>
        </p:spPr>
        <p:txBody>
          <a:bodyPr/>
          <a:lstStyle/>
          <a:p>
            <a:r>
              <a:t>TARGET</a:t>
            </a:r>
          </a:p>
        </p:txBody>
      </p:sp>
      <p:sp>
        <p:nvSpPr>
          <p:cNvPr id="172" name="What do we want to model?…"/>
          <p:cNvSpPr txBox="1"/>
          <p:nvPr/>
        </p:nvSpPr>
        <p:spPr>
          <a:xfrm>
            <a:off x="454024" y="1429572"/>
            <a:ext cx="8455027" cy="48571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solidFill>
                  <a:schemeClr val="accent4">
                    <a:hueOff val="384618"/>
                    <a:satOff val="3869"/>
                    <a:lumOff val="5802"/>
                  </a:schemeClr>
                </a:solidFill>
              </a:defRPr>
            </a:pPr>
            <a:r>
              <a:t>What do we want to model?</a:t>
            </a:r>
          </a:p>
          <a:p>
            <a:pPr marR="65828" algn="l" defTabSz="914400">
              <a:lnSpc>
                <a:spcPts val="2400"/>
              </a:lnSpc>
              <a:spcBef>
                <a:spcPts val="700"/>
              </a:spcBef>
              <a:defRPr sz="2000" b="0"/>
            </a:pPr>
            <a:r>
              <a:t>Often we want to predict something. </a:t>
            </a:r>
          </a:p>
          <a:p>
            <a:pPr marL="186689" marR="65828" indent="-146050" algn="l" defTabSz="914400">
              <a:lnSpc>
                <a:spcPts val="2400"/>
              </a:lnSpc>
              <a:spcBef>
                <a:spcPts val="700"/>
              </a:spcBef>
              <a:buClr>
                <a:srgbClr val="000000"/>
              </a:buClr>
              <a:buSzPct val="69000"/>
              <a:buFont typeface="Lucida Grande"/>
              <a:buChar char="‣"/>
              <a:defRPr sz="2000" b="0"/>
            </a:pPr>
            <a:r>
              <a:t>Who will win a match</a:t>
            </a:r>
          </a:p>
          <a:p>
            <a:pPr marL="186689" marR="65828" indent="-146050" algn="l" defTabSz="914400">
              <a:lnSpc>
                <a:spcPts val="2400"/>
              </a:lnSpc>
              <a:spcBef>
                <a:spcPts val="700"/>
              </a:spcBef>
              <a:buClr>
                <a:srgbClr val="000000"/>
              </a:buClr>
              <a:buSzPct val="69000"/>
              <a:buFont typeface="Lucida Grande"/>
              <a:buChar char="‣"/>
              <a:defRPr sz="2000" b="0"/>
            </a:pPr>
            <a:r>
              <a:t>What a customer wants</a:t>
            </a:r>
          </a:p>
          <a:p>
            <a:pPr marL="186689" marR="65828" indent="-146050" algn="l" defTabSz="914400">
              <a:lnSpc>
                <a:spcPts val="2400"/>
              </a:lnSpc>
              <a:spcBef>
                <a:spcPts val="700"/>
              </a:spcBef>
              <a:buClr>
                <a:srgbClr val="000000"/>
              </a:buClr>
              <a:buSzPct val="69000"/>
              <a:buFont typeface="Lucida Grande"/>
              <a:buChar char="‣"/>
              <a:defRPr sz="2000" b="0"/>
            </a:pPr>
            <a:r>
              <a:t>The value of a stock</a:t>
            </a:r>
          </a:p>
          <a:p>
            <a:pPr marL="186689" marR="65828" indent="-146050" algn="l" defTabSz="914400">
              <a:lnSpc>
                <a:spcPts val="2400"/>
              </a:lnSpc>
              <a:spcBef>
                <a:spcPts val="700"/>
              </a:spcBef>
              <a:buClr>
                <a:srgbClr val="000000"/>
              </a:buClr>
              <a:buSzPct val="69000"/>
              <a:buFont typeface="Lucida Grande"/>
              <a:buChar char="‣"/>
              <a:defRPr sz="2000" b="0"/>
            </a:pPr>
            <a:r>
              <a:t>The time until an event</a:t>
            </a:r>
          </a:p>
          <a:p>
            <a:pPr marR="65828" algn="l" defTabSz="914400">
              <a:lnSpc>
                <a:spcPts val="1200"/>
              </a:lnSpc>
              <a:spcBef>
                <a:spcPts val="700"/>
              </a:spcBef>
              <a:defRPr sz="2000" b="0"/>
            </a:pPr>
            <a:endParaRPr/>
          </a:p>
          <a:p>
            <a:pPr marR="65828" algn="l" defTabSz="914400">
              <a:lnSpc>
                <a:spcPts val="1400"/>
              </a:lnSpc>
              <a:spcBef>
                <a:spcPts val="700"/>
              </a:spcBef>
              <a:defRPr sz="1600" b="0"/>
            </a:pPr>
            <a:r>
              <a:t>The target may also be called:</a:t>
            </a:r>
          </a:p>
          <a:p>
            <a:pPr marL="186689" marR="65828" indent="-146050" algn="l" defTabSz="914400">
              <a:lnSpc>
                <a:spcPts val="1400"/>
              </a:lnSpc>
              <a:spcBef>
                <a:spcPts val="700"/>
              </a:spcBef>
              <a:buClr>
                <a:srgbClr val="000000"/>
              </a:buClr>
              <a:buSzPct val="69000"/>
              <a:buFont typeface="Lucida Grande"/>
              <a:buChar char="‣"/>
              <a:defRPr sz="1600" b="0"/>
            </a:pPr>
            <a:r>
              <a:t>response variable</a:t>
            </a:r>
          </a:p>
          <a:p>
            <a:pPr marL="186689" marR="65828" indent="-146050" algn="l" defTabSz="914400">
              <a:lnSpc>
                <a:spcPts val="1400"/>
              </a:lnSpc>
              <a:spcBef>
                <a:spcPts val="700"/>
              </a:spcBef>
              <a:buClr>
                <a:srgbClr val="000000"/>
              </a:buClr>
              <a:buSzPct val="69000"/>
              <a:buFont typeface="Lucida Grande"/>
              <a:buChar char="‣"/>
              <a:defRPr sz="1600" b="0"/>
            </a:pPr>
            <a:r>
              <a:t>dependant variable</a:t>
            </a:r>
          </a:p>
          <a:p>
            <a:pPr marL="186689" marR="65828" indent="-146050" algn="l" defTabSz="914400">
              <a:lnSpc>
                <a:spcPts val="1400"/>
              </a:lnSpc>
              <a:spcBef>
                <a:spcPts val="700"/>
              </a:spcBef>
              <a:buClr>
                <a:srgbClr val="000000"/>
              </a:buClr>
              <a:buSzPct val="69000"/>
              <a:buFont typeface="Lucida Grande"/>
              <a:buChar char="‣"/>
              <a:defRPr sz="1600" b="0"/>
            </a:pPr>
            <a:r>
              <a:t>label</a:t>
            </a: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p:txBody>
      </p:sp>
      <p:pic>
        <p:nvPicPr>
          <p:cNvPr id="173" name="noun_627753_cc.png" descr="noun_627753_cc.png"/>
          <p:cNvPicPr>
            <a:picLocks noChangeAspect="1"/>
          </p:cNvPicPr>
          <p:nvPr/>
        </p:nvPicPr>
        <p:blipFill>
          <a:blip r:embed="rId2">
            <a:extLst/>
          </a:blip>
          <a:srcRect b="14658"/>
          <a:stretch>
            <a:fillRect/>
          </a:stretch>
        </p:blipFill>
        <p:spPr>
          <a:xfrm>
            <a:off x="5358942" y="1802492"/>
            <a:ext cx="3175461" cy="2709977"/>
          </a:xfrm>
          <a:prstGeom prst="rect">
            <a:avLst/>
          </a:prstGeom>
          <a:ln w="25400"/>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180" name="SUPERVISED LEARNING - REGRESSION &amp; CLASSIFICATION"/>
          <p:cNvSpPr txBox="1">
            <a:spLocks noGrp="1"/>
          </p:cNvSpPr>
          <p:nvPr>
            <p:ph type="title"/>
          </p:nvPr>
        </p:nvSpPr>
        <p:spPr>
          <a:prstGeom prst="rect">
            <a:avLst/>
          </a:prstGeom>
        </p:spPr>
        <p:txBody>
          <a:bodyPr/>
          <a:lstStyle/>
          <a:p>
            <a:r>
              <a:t>SUPERVISED LEARNING - REGRESSION &amp; CLASSIFICATION</a:t>
            </a:r>
          </a:p>
        </p:txBody>
      </p:sp>
      <p:sp>
        <p:nvSpPr>
          <p:cNvPr id="181" name="Regression:…"/>
          <p:cNvSpPr txBox="1"/>
          <p:nvPr/>
        </p:nvSpPr>
        <p:spPr>
          <a:xfrm>
            <a:off x="454024" y="1429572"/>
            <a:ext cx="8455027" cy="3256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a:pPr>
            <a:r>
              <a:t>Regression:</a:t>
            </a:r>
          </a:p>
          <a:p>
            <a:pPr marR="65828" algn="l" defTabSz="914400">
              <a:lnSpc>
                <a:spcPts val="2400"/>
              </a:lnSpc>
              <a:spcBef>
                <a:spcPts val="700"/>
              </a:spcBef>
              <a:defRPr sz="2000" b="0"/>
            </a:pPr>
            <a:r>
              <a:t>If the target variable is numeric then we have a regression problem - we are trying to predict a continuous number</a:t>
            </a: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Classification:</a:t>
            </a:r>
          </a:p>
          <a:p>
            <a:pPr marR="65828" algn="l" defTabSz="914400">
              <a:lnSpc>
                <a:spcPts val="2400"/>
              </a:lnSpc>
              <a:spcBef>
                <a:spcPts val="700"/>
              </a:spcBef>
              <a:defRPr sz="2000" b="0"/>
            </a:pPr>
            <a:r>
              <a:t>If the target variable is a category (for example trying to predict a type of flower) the we have a classification problem - we are trying to classify what group that y belongs to.</a:t>
            </a:r>
          </a:p>
        </p:txBody>
      </p:sp>
      <p:pic>
        <p:nvPicPr>
          <p:cNvPr id="182" name="number_line.gif" descr="number_line.gif"/>
          <p:cNvPicPr>
            <a:picLocks noChangeAspect="1"/>
          </p:cNvPicPr>
          <p:nvPr/>
        </p:nvPicPr>
        <p:blipFill>
          <a:blip r:embed="rId2">
            <a:extLst/>
          </a:blip>
          <a:stretch>
            <a:fillRect/>
          </a:stretch>
        </p:blipFill>
        <p:spPr>
          <a:xfrm>
            <a:off x="5573381" y="2399688"/>
            <a:ext cx="2004108" cy="695490"/>
          </a:xfrm>
          <a:prstGeom prst="rect">
            <a:avLst/>
          </a:prstGeom>
          <a:ln w="25400"/>
        </p:spPr>
      </p:pic>
      <p:pic>
        <p:nvPicPr>
          <p:cNvPr id="183" name="download (1).jpeg" descr="download (1).jpeg"/>
          <p:cNvPicPr>
            <a:picLocks noChangeAspect="1"/>
          </p:cNvPicPr>
          <p:nvPr/>
        </p:nvPicPr>
        <p:blipFill>
          <a:blip r:embed="rId3">
            <a:extLst/>
          </a:blip>
          <a:stretch>
            <a:fillRect/>
          </a:stretch>
        </p:blipFill>
        <p:spPr>
          <a:xfrm>
            <a:off x="5832011" y="4413394"/>
            <a:ext cx="814786" cy="814786"/>
          </a:xfrm>
          <a:prstGeom prst="rect">
            <a:avLst/>
          </a:prstGeom>
          <a:ln w="25400"/>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190" name="FEATURES"/>
          <p:cNvSpPr txBox="1">
            <a:spLocks noGrp="1"/>
          </p:cNvSpPr>
          <p:nvPr>
            <p:ph type="title"/>
          </p:nvPr>
        </p:nvSpPr>
        <p:spPr>
          <a:prstGeom prst="rect">
            <a:avLst/>
          </a:prstGeom>
        </p:spPr>
        <p:txBody>
          <a:bodyPr/>
          <a:lstStyle/>
          <a:p>
            <a:r>
              <a:t>FEATURES</a:t>
            </a:r>
          </a:p>
        </p:txBody>
      </p:sp>
      <p:sp>
        <p:nvSpPr>
          <p:cNvPr id="191" name="The data values that provide information to help guess the target…"/>
          <p:cNvSpPr txBox="1"/>
          <p:nvPr/>
        </p:nvSpPr>
        <p:spPr>
          <a:xfrm>
            <a:off x="454024" y="1429572"/>
            <a:ext cx="8455027" cy="39395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The data values that provide information to help guess the target</a:t>
            </a: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1400"/>
              </a:lnSpc>
              <a:spcBef>
                <a:spcPts val="700"/>
              </a:spcBef>
              <a:defRPr sz="1600" b="0"/>
            </a:pPr>
            <a:r>
              <a:t>The features may also be called:</a:t>
            </a:r>
          </a:p>
          <a:p>
            <a:pPr marL="186689" marR="65828" indent="-146050" algn="l" defTabSz="914400">
              <a:lnSpc>
                <a:spcPts val="1400"/>
              </a:lnSpc>
              <a:spcBef>
                <a:spcPts val="700"/>
              </a:spcBef>
              <a:buClr>
                <a:srgbClr val="000000"/>
              </a:buClr>
              <a:buSzPct val="69000"/>
              <a:buFont typeface="Lucida Grande"/>
              <a:buChar char="‣"/>
              <a:defRPr sz="1600" b="0"/>
            </a:pPr>
            <a:r>
              <a:t>predictor variables</a:t>
            </a:r>
          </a:p>
          <a:p>
            <a:pPr marL="186689" marR="65828" indent="-146050" algn="l" defTabSz="914400">
              <a:lnSpc>
                <a:spcPts val="1400"/>
              </a:lnSpc>
              <a:spcBef>
                <a:spcPts val="700"/>
              </a:spcBef>
              <a:buClr>
                <a:srgbClr val="000000"/>
              </a:buClr>
              <a:buSzPct val="69000"/>
              <a:buFont typeface="Lucida Grande"/>
              <a:buChar char="‣"/>
              <a:defRPr sz="1600" b="0"/>
            </a:pPr>
            <a:r>
              <a:t>independent variable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7"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198" name="FEATURES"/>
          <p:cNvSpPr txBox="1">
            <a:spLocks noGrp="1"/>
          </p:cNvSpPr>
          <p:nvPr>
            <p:ph type="title"/>
          </p:nvPr>
        </p:nvSpPr>
        <p:spPr>
          <a:prstGeom prst="rect">
            <a:avLst/>
          </a:prstGeom>
        </p:spPr>
        <p:txBody>
          <a:bodyPr/>
          <a:lstStyle/>
          <a:p>
            <a:r>
              <a:t>FEATURES</a:t>
            </a:r>
          </a:p>
        </p:txBody>
      </p:sp>
      <p:sp>
        <p:nvSpPr>
          <p:cNvPr id="199" name="The data values that provide information to help guess the target…"/>
          <p:cNvSpPr txBox="1"/>
          <p:nvPr/>
        </p:nvSpPr>
        <p:spPr>
          <a:xfrm>
            <a:off x="454024" y="1429572"/>
            <a:ext cx="8455027" cy="39395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The data values that provide information to help guess the target</a:t>
            </a: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1400"/>
              </a:lnSpc>
              <a:spcBef>
                <a:spcPts val="700"/>
              </a:spcBef>
              <a:defRPr sz="1600" b="0"/>
            </a:pPr>
            <a:r>
              <a:t>The features may also be called:</a:t>
            </a:r>
          </a:p>
          <a:p>
            <a:pPr marL="186689" marR="65828" indent="-146050" algn="l" defTabSz="914400">
              <a:lnSpc>
                <a:spcPts val="1400"/>
              </a:lnSpc>
              <a:spcBef>
                <a:spcPts val="700"/>
              </a:spcBef>
              <a:buClr>
                <a:srgbClr val="000000"/>
              </a:buClr>
              <a:buSzPct val="69000"/>
              <a:buFont typeface="Lucida Grande"/>
              <a:buChar char="‣"/>
              <a:defRPr sz="1600" b="0"/>
            </a:pPr>
            <a:r>
              <a:t>predictor variables</a:t>
            </a:r>
          </a:p>
          <a:p>
            <a:pPr marL="186689" marR="65828" indent="-146050" algn="l" defTabSz="914400">
              <a:lnSpc>
                <a:spcPts val="1400"/>
              </a:lnSpc>
              <a:spcBef>
                <a:spcPts val="700"/>
              </a:spcBef>
              <a:buClr>
                <a:srgbClr val="000000"/>
              </a:buClr>
              <a:buSzPct val="69000"/>
              <a:buFont typeface="Lucida Grande"/>
              <a:buChar char="‣"/>
              <a:defRPr sz="1600" b="0"/>
            </a:pPr>
            <a:r>
              <a:t>independent variable</a:t>
            </a:r>
          </a:p>
        </p:txBody>
      </p:sp>
      <p:grpSp>
        <p:nvGrpSpPr>
          <p:cNvPr id="203" name="Group"/>
          <p:cNvGrpSpPr/>
          <p:nvPr/>
        </p:nvGrpSpPr>
        <p:grpSpPr>
          <a:xfrm>
            <a:off x="5726443" y="2348556"/>
            <a:ext cx="3686722" cy="1215564"/>
            <a:chOff x="0" y="0"/>
            <a:chExt cx="3686721" cy="1215562"/>
          </a:xfrm>
        </p:grpSpPr>
        <p:sp>
          <p:nvSpPr>
            <p:cNvPr id="200" name="Tomorrow’s Temperature"/>
            <p:cNvSpPr txBox="1"/>
            <p:nvPr/>
          </p:nvSpPr>
          <p:spPr>
            <a:xfrm>
              <a:off x="504924" y="25301"/>
              <a:ext cx="3181798" cy="710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65828" algn="l" defTabSz="914400">
                <a:lnSpc>
                  <a:spcPts val="2400"/>
                </a:lnSpc>
                <a:spcBef>
                  <a:spcPts val="700"/>
                </a:spcBef>
                <a:defRPr sz="2000" b="0"/>
              </a:lvl1pPr>
            </a:lstStyle>
            <a:p>
              <a:r>
                <a:t>Tomorrow’s Temperature</a:t>
              </a:r>
            </a:p>
          </p:txBody>
        </p:sp>
        <p:pic>
          <p:nvPicPr>
            <p:cNvPr id="201" name="noun_627753_cc.png" descr="noun_627753_cc.png"/>
            <p:cNvPicPr>
              <a:picLocks noChangeAspect="1"/>
            </p:cNvPicPr>
            <p:nvPr/>
          </p:nvPicPr>
          <p:blipFill>
            <a:blip r:embed="rId2">
              <a:extLst/>
            </a:blip>
            <a:srcRect b="14658"/>
            <a:stretch>
              <a:fillRect/>
            </a:stretch>
          </p:blipFill>
          <p:spPr>
            <a:xfrm>
              <a:off x="0" y="0"/>
              <a:ext cx="489067" cy="417375"/>
            </a:xfrm>
            <a:prstGeom prst="rect">
              <a:avLst/>
            </a:prstGeom>
            <a:ln w="25400" cap="flat">
              <a:noFill/>
              <a:round/>
            </a:ln>
            <a:effectLst/>
          </p:spPr>
        </p:pic>
        <p:pic>
          <p:nvPicPr>
            <p:cNvPr id="202" name="151896-004-5A5C10BD.jpg" descr="151896-004-5A5C10BD.jpg"/>
            <p:cNvPicPr>
              <a:picLocks noChangeAspect="1"/>
            </p:cNvPicPr>
            <p:nvPr/>
          </p:nvPicPr>
          <p:blipFill>
            <a:blip r:embed="rId3">
              <a:extLst/>
            </a:blip>
            <a:stretch>
              <a:fillRect/>
            </a:stretch>
          </p:blipFill>
          <p:spPr>
            <a:xfrm>
              <a:off x="1556424" y="413219"/>
              <a:ext cx="338768" cy="802344"/>
            </a:xfrm>
            <a:prstGeom prst="rect">
              <a:avLst/>
            </a:prstGeom>
            <a:ln w="25400" cap="flat">
              <a:noFill/>
              <a:round/>
            </a:ln>
            <a:effectLst/>
          </p:spPr>
        </p:pic>
      </p:grpSp>
      <p:sp>
        <p:nvSpPr>
          <p:cNvPr id="204" name="Today’s Temperature"/>
          <p:cNvSpPr txBox="1"/>
          <p:nvPr/>
        </p:nvSpPr>
        <p:spPr>
          <a:xfrm>
            <a:off x="304700" y="2275014"/>
            <a:ext cx="3181799" cy="3073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65828" algn="l" defTabSz="914400">
              <a:lnSpc>
                <a:spcPts val="2400"/>
              </a:lnSpc>
              <a:spcBef>
                <a:spcPts val="700"/>
              </a:spcBef>
              <a:defRPr sz="2000" b="0">
                <a:solidFill>
                  <a:schemeClr val="accent1"/>
                </a:solidFill>
              </a:defRPr>
            </a:lvl1pPr>
          </a:lstStyle>
          <a:p>
            <a:r>
              <a:t>Today’s Temperature</a:t>
            </a:r>
          </a:p>
        </p:txBody>
      </p:sp>
      <p:sp>
        <p:nvSpPr>
          <p:cNvPr id="205" name="Today’s Humidity"/>
          <p:cNvSpPr txBox="1"/>
          <p:nvPr/>
        </p:nvSpPr>
        <p:spPr>
          <a:xfrm>
            <a:off x="2040367" y="2804064"/>
            <a:ext cx="3181798" cy="3073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65828" algn="l" defTabSz="914400">
              <a:lnSpc>
                <a:spcPts val="2400"/>
              </a:lnSpc>
              <a:spcBef>
                <a:spcPts val="700"/>
              </a:spcBef>
              <a:defRPr sz="2000" b="0">
                <a:solidFill>
                  <a:schemeClr val="accent1"/>
                </a:solidFill>
              </a:defRPr>
            </a:lvl1pPr>
          </a:lstStyle>
          <a:p>
            <a:r>
              <a:t>Today’s Humidity</a:t>
            </a:r>
          </a:p>
        </p:txBody>
      </p:sp>
      <p:sp>
        <p:nvSpPr>
          <p:cNvPr id="206" name="Today’s Cloud Cover"/>
          <p:cNvSpPr txBox="1"/>
          <p:nvPr/>
        </p:nvSpPr>
        <p:spPr>
          <a:xfrm>
            <a:off x="761900" y="3333114"/>
            <a:ext cx="3181799" cy="3073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65828" algn="l" defTabSz="914400">
              <a:lnSpc>
                <a:spcPts val="2400"/>
              </a:lnSpc>
              <a:spcBef>
                <a:spcPts val="700"/>
              </a:spcBef>
              <a:defRPr sz="2000" b="0">
                <a:solidFill>
                  <a:schemeClr val="accent1"/>
                </a:solidFill>
              </a:defRPr>
            </a:lvl1pPr>
          </a:lstStyle>
          <a:p>
            <a:r>
              <a:t>Today’s Cloud Cover</a:t>
            </a:r>
          </a:p>
        </p:txBody>
      </p:sp>
      <p:sp>
        <p:nvSpPr>
          <p:cNvPr id="207" name="Today’s Air Pressure"/>
          <p:cNvSpPr txBox="1"/>
          <p:nvPr/>
        </p:nvSpPr>
        <p:spPr>
          <a:xfrm>
            <a:off x="2814314" y="1970690"/>
            <a:ext cx="3181798" cy="3073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65828" algn="l" defTabSz="914400">
              <a:lnSpc>
                <a:spcPts val="2400"/>
              </a:lnSpc>
              <a:spcBef>
                <a:spcPts val="700"/>
              </a:spcBef>
              <a:defRPr sz="2000" b="0">
                <a:solidFill>
                  <a:schemeClr val="accent1"/>
                </a:solidFill>
              </a:defRPr>
            </a:lvl1pPr>
          </a:lstStyle>
          <a:p>
            <a:r>
              <a:t>Today’s Air Pressure</a:t>
            </a:r>
          </a:p>
        </p:txBody>
      </p:sp>
      <p:sp>
        <p:nvSpPr>
          <p:cNvPr id="208" name="~&gt;"/>
          <p:cNvSpPr txBox="1"/>
          <p:nvPr/>
        </p:nvSpPr>
        <p:spPr>
          <a:xfrm>
            <a:off x="4482248" y="2402734"/>
            <a:ext cx="1742861" cy="7894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4700"/>
            </a:pPr>
            <a:endParaRPr/>
          </a:p>
          <a:p>
            <a:pPr marR="65828" algn="l" defTabSz="914400">
              <a:lnSpc>
                <a:spcPts val="2400"/>
              </a:lnSpc>
              <a:spcBef>
                <a:spcPts val="700"/>
              </a:spcBef>
              <a:defRPr sz="4700"/>
            </a:pPr>
            <a:r>
              <a:t>~&gt;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DATA SCIENCE…"/>
          <p:cNvSpPr txBox="1">
            <a:spLocks noGrp="1"/>
          </p:cNvSpPr>
          <p:nvPr>
            <p:ph type="title" idx="4294967295"/>
          </p:nvPr>
        </p:nvSpPr>
        <p:spPr>
          <a:xfrm>
            <a:off x="412750" y="1144587"/>
            <a:ext cx="8469313" cy="3872377"/>
          </a:xfrm>
          <a:prstGeom prst="rect">
            <a:avLst/>
          </a:prstGeom>
        </p:spPr>
        <p:txBody>
          <a:bodyPr lIns="0" tIns="0" rIns="0" bIns="0"/>
          <a:lstStyle/>
          <a:p>
            <a:pPr>
              <a:lnSpc>
                <a:spcPct val="70000"/>
              </a:lnSpc>
              <a:defRPr sz="7900"/>
            </a:pPr>
            <a:r>
              <a:t>DATA SCIENCE</a:t>
            </a:r>
          </a:p>
          <a:p>
            <a:pPr>
              <a:lnSpc>
                <a:spcPct val="70000"/>
              </a:lnSpc>
              <a:defRPr sz="3800"/>
            </a:pPr>
            <a:endParaRPr/>
          </a:p>
          <a:p>
            <a:pPr>
              <a:lnSpc>
                <a:spcPct val="70000"/>
              </a:lnSpc>
              <a:defRPr sz="3800"/>
            </a:pPr>
            <a:r>
              <a:t>SYD DAT 10</a:t>
            </a:r>
          </a:p>
          <a:p>
            <a:pPr>
              <a:lnSpc>
                <a:spcPct val="70000"/>
              </a:lnSpc>
              <a:defRPr sz="3800"/>
            </a:pPr>
            <a:endParaRPr/>
          </a:p>
          <a:p>
            <a:pPr>
              <a:lnSpc>
                <a:spcPct val="70000"/>
              </a:lnSpc>
              <a:defRPr sz="3800"/>
            </a:pPr>
            <a:r>
              <a:t>Week 2 - Linear Regression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4"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215" name="UNSUPERVISED LEARNING"/>
          <p:cNvSpPr txBox="1">
            <a:spLocks noGrp="1"/>
          </p:cNvSpPr>
          <p:nvPr>
            <p:ph type="title"/>
          </p:nvPr>
        </p:nvSpPr>
        <p:spPr>
          <a:prstGeom prst="rect">
            <a:avLst/>
          </a:prstGeom>
        </p:spPr>
        <p:txBody>
          <a:bodyPr/>
          <a:lstStyle/>
          <a:p>
            <a:r>
              <a:t>UNSUPERVISED LEARNING</a:t>
            </a:r>
          </a:p>
        </p:txBody>
      </p:sp>
      <p:sp>
        <p:nvSpPr>
          <p:cNvPr id="216" name="Find structure in data, such as clusters.…"/>
          <p:cNvSpPr txBox="1"/>
          <p:nvPr/>
        </p:nvSpPr>
        <p:spPr>
          <a:xfrm>
            <a:off x="454024" y="1429572"/>
            <a:ext cx="5018734" cy="3594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Find structure in data, such as clusters. </a:t>
            </a:r>
          </a:p>
          <a:p>
            <a:pPr marR="65828" algn="l" defTabSz="914400">
              <a:lnSpc>
                <a:spcPts val="2400"/>
              </a:lnSpc>
              <a:spcBef>
                <a:spcPts val="700"/>
              </a:spcBef>
              <a:defRPr sz="2000" b="0"/>
            </a:pPr>
            <a:endParaRPr/>
          </a:p>
          <a:p>
            <a:pPr marR="65828" algn="l" defTabSz="914400">
              <a:lnSpc>
                <a:spcPts val="2400"/>
              </a:lnSpc>
              <a:spcBef>
                <a:spcPts val="700"/>
              </a:spcBef>
              <a:defRPr sz="2000" b="0"/>
            </a:pPr>
            <a:r>
              <a:t>We want to find some underlying structure or patterns in the data but in this case we </a:t>
            </a:r>
            <a:r>
              <a:rPr>
                <a:solidFill>
                  <a:schemeClr val="accent4">
                    <a:hueOff val="384618"/>
                    <a:satOff val="3869"/>
                    <a:lumOff val="5802"/>
                  </a:schemeClr>
                </a:solidFill>
              </a:rPr>
              <a:t>don’t have any labeled data</a:t>
            </a:r>
            <a:r>
              <a:t>.</a:t>
            </a: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algn="l" defTabSz="457200">
              <a:lnSpc>
                <a:spcPts val="3300"/>
              </a:lnSpc>
              <a:defRPr sz="1600" b="0" u="sng">
                <a:solidFill>
                  <a:srgbClr val="0000EE"/>
                </a:solidFill>
                <a:uFill>
                  <a:solidFill>
                    <a:srgbClr val="0000EE"/>
                  </a:solidFill>
                </a:uFill>
                <a:latin typeface="Times"/>
                <a:ea typeface="Times"/>
                <a:cs typeface="Times"/>
                <a:sym typeface="Times"/>
              </a:defRPr>
            </a:pPr>
            <a:r>
              <a:t>http://projector.tensorflow.org/</a:t>
            </a:r>
          </a:p>
        </p:txBody>
      </p:sp>
      <p:pic>
        <p:nvPicPr>
          <p:cNvPr id="217" name="download.jpeg" descr="download.jpeg"/>
          <p:cNvPicPr>
            <a:picLocks noChangeAspect="1"/>
          </p:cNvPicPr>
          <p:nvPr/>
        </p:nvPicPr>
        <p:blipFill>
          <a:blip r:embed="rId2">
            <a:extLst/>
          </a:blip>
          <a:stretch>
            <a:fillRect/>
          </a:stretch>
        </p:blipFill>
        <p:spPr>
          <a:xfrm>
            <a:off x="3458376" y="3432593"/>
            <a:ext cx="1893675" cy="1457242"/>
          </a:xfrm>
          <a:prstGeom prst="rect">
            <a:avLst/>
          </a:prstGeom>
          <a:ln w="25400"/>
        </p:spPr>
      </p:pic>
      <p:pic>
        <p:nvPicPr>
          <p:cNvPr id="218" name="AAEAAQAAAAAAAATiAAAAJGZhZmZiZTYyLWQyNTQtNGRhMy1hZmU1LTYwMjRlNjBiZTQwNw.png" descr="AAEAAQAAAAAAAATiAAAAJGZhZmZiZTYyLWQyNTQtNGRhMy1hZmU1LTYwMjRlNjBiZTQwNw.png"/>
          <p:cNvPicPr>
            <a:picLocks noChangeAspect="1"/>
          </p:cNvPicPr>
          <p:nvPr/>
        </p:nvPicPr>
        <p:blipFill>
          <a:blip r:embed="rId3">
            <a:extLst/>
          </a:blip>
          <a:stretch>
            <a:fillRect/>
          </a:stretch>
        </p:blipFill>
        <p:spPr>
          <a:xfrm>
            <a:off x="5625207" y="2241012"/>
            <a:ext cx="3550835" cy="2672003"/>
          </a:xfrm>
          <a:prstGeom prst="rect">
            <a:avLst/>
          </a:prstGeom>
          <a:ln w="25400"/>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224" name="Image" descr="Image"/>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7"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8" name="WHAT IS LINEAR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LINEAR REGRESSION?</a:t>
            </a:r>
          </a:p>
        </p:txBody>
      </p:sp>
      <p:sp>
        <p:nvSpPr>
          <p:cNvPr id="229"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36" name="LINEAR REGRESSION"/>
          <p:cNvSpPr txBox="1">
            <a:spLocks noGrp="1"/>
          </p:cNvSpPr>
          <p:nvPr>
            <p:ph type="title"/>
          </p:nvPr>
        </p:nvSpPr>
        <p:spPr>
          <a:prstGeom prst="rect">
            <a:avLst/>
          </a:prstGeom>
        </p:spPr>
        <p:txBody>
          <a:bodyPr/>
          <a:lstStyle/>
          <a:p>
            <a:r>
              <a:t>LINEAR REGRESSION</a:t>
            </a:r>
          </a:p>
        </p:txBody>
      </p:sp>
      <p:sp>
        <p:nvSpPr>
          <p:cNvPr id="237" name="We want to model a linear relationship (think straight line) between our target variable y and our input variable x.…"/>
          <p:cNvSpPr txBox="1"/>
          <p:nvPr/>
        </p:nvSpPr>
        <p:spPr>
          <a:xfrm>
            <a:off x="454024" y="1429572"/>
            <a:ext cx="8455027" cy="1454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model a linear relationship (think straight line) between our target variable y and our input variable x.</a:t>
            </a:r>
          </a:p>
          <a:p>
            <a:pPr marR="65828" algn="l" defTabSz="914400">
              <a:lnSpc>
                <a:spcPts val="2400"/>
              </a:lnSpc>
              <a:spcBef>
                <a:spcPts val="700"/>
              </a:spcBef>
              <a:defRPr sz="2000" b="0"/>
            </a:pPr>
            <a:endParaRPr/>
          </a:p>
          <a:p>
            <a:pPr marR="65828" defTabSz="914400">
              <a:lnSpc>
                <a:spcPts val="2400"/>
              </a:lnSpc>
              <a:spcBef>
                <a:spcPts val="700"/>
              </a:spcBef>
              <a:defRPr sz="3000" b="0"/>
            </a:pPr>
            <a:r>
              <a:t>y=mx+b</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244" name="LINEAR REGRESSION"/>
          <p:cNvSpPr txBox="1">
            <a:spLocks noGrp="1"/>
          </p:cNvSpPr>
          <p:nvPr>
            <p:ph type="title"/>
          </p:nvPr>
        </p:nvSpPr>
        <p:spPr>
          <a:prstGeom prst="rect">
            <a:avLst/>
          </a:prstGeom>
        </p:spPr>
        <p:txBody>
          <a:bodyPr/>
          <a:lstStyle/>
          <a:p>
            <a:r>
              <a:t>LINEAR REGRESSION</a:t>
            </a:r>
          </a:p>
        </p:txBody>
      </p:sp>
      <p:pic>
        <p:nvPicPr>
          <p:cNvPr id="245" name="Image" descr="Image"/>
          <p:cNvPicPr>
            <a:picLocks noChangeAspect="1"/>
          </p:cNvPicPr>
          <p:nvPr/>
        </p:nvPicPr>
        <p:blipFill>
          <a:blip r:embed="rId2">
            <a:extLst/>
          </a:blip>
          <a:stretch>
            <a:fillRect/>
          </a:stretch>
        </p:blipFill>
        <p:spPr>
          <a:xfrm>
            <a:off x="330200" y="1105541"/>
            <a:ext cx="9363075" cy="3249918"/>
          </a:xfrm>
          <a:prstGeom prst="rect">
            <a:avLst/>
          </a:prstGeom>
          <a:ln w="25400"/>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252" name="LINEAR REGRESSION"/>
          <p:cNvSpPr txBox="1">
            <a:spLocks noGrp="1"/>
          </p:cNvSpPr>
          <p:nvPr>
            <p:ph type="title"/>
          </p:nvPr>
        </p:nvSpPr>
        <p:spPr>
          <a:prstGeom prst="rect">
            <a:avLst/>
          </a:prstGeom>
        </p:spPr>
        <p:txBody>
          <a:bodyPr/>
          <a:lstStyle/>
          <a:p>
            <a:r>
              <a:t>LINEAR REGRESSION</a:t>
            </a:r>
          </a:p>
        </p:txBody>
      </p:sp>
      <p:sp>
        <p:nvSpPr>
          <p:cNvPr id="253" name="y=Xβ+ϵ…"/>
          <p:cNvSpPr txBox="1"/>
          <p:nvPr/>
        </p:nvSpPr>
        <p:spPr>
          <a:xfrm>
            <a:off x="454024" y="1226372"/>
            <a:ext cx="8455027" cy="38442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L="259715" marR="65828" indent="-219075" algn="l" defTabSz="914400">
              <a:lnSpc>
                <a:spcPts val="2400"/>
              </a:lnSpc>
              <a:spcBef>
                <a:spcPts val="700"/>
              </a:spcBef>
              <a:buClr>
                <a:srgbClr val="000000"/>
              </a:buClr>
              <a:buSzPct val="69000"/>
              <a:buFont typeface="Lucida Grande"/>
              <a:buChar char="‣"/>
              <a:defRPr sz="2000" b="0"/>
            </a:pPr>
            <a:r>
              <a:t>y = target variable</a:t>
            </a:r>
          </a:p>
          <a:p>
            <a:pPr marL="259715" marR="65828" indent="-219075" algn="l" defTabSz="914400">
              <a:lnSpc>
                <a:spcPts val="2400"/>
              </a:lnSpc>
              <a:spcBef>
                <a:spcPts val="700"/>
              </a:spcBef>
              <a:buClr>
                <a:srgbClr val="000000"/>
              </a:buClr>
              <a:buSzPct val="69000"/>
              <a:buFont typeface="Lucida Grande"/>
              <a:buChar char="‣"/>
              <a:defRPr sz="2000" b="0"/>
            </a:pPr>
            <a:r>
              <a:t>X = input variable</a:t>
            </a:r>
          </a:p>
          <a:p>
            <a:pPr marL="259715" marR="65828" indent="-219075" algn="l" defTabSz="914400">
              <a:lnSpc>
                <a:spcPts val="2400"/>
              </a:lnSpc>
              <a:spcBef>
                <a:spcPts val="700"/>
              </a:spcBef>
              <a:buClr>
                <a:srgbClr val="000000"/>
              </a:buClr>
              <a:buSzPct val="69000"/>
              <a:buFont typeface="Lucida Grande"/>
              <a:buChar char="‣"/>
              <a:defRPr sz="2000" b="0"/>
            </a:pPr>
            <a:r>
              <a:t>β = coefficients</a:t>
            </a:r>
          </a:p>
          <a:p>
            <a:pPr marL="259715" marR="65828" indent="-219075" algn="l" defTabSz="914400">
              <a:lnSpc>
                <a:spcPts val="2400"/>
              </a:lnSpc>
              <a:spcBef>
                <a:spcPts val="700"/>
              </a:spcBef>
              <a:buClr>
                <a:srgbClr val="000000"/>
              </a:buClr>
              <a:buSzPct val="69000"/>
              <a:buFont typeface="Lucida Grande"/>
              <a:buChar char="‣"/>
              <a:defRPr sz="2000" b="0"/>
            </a:pPr>
            <a:r>
              <a:t>ϵ = error term</a:t>
            </a:r>
          </a:p>
          <a:p>
            <a:pPr marR="65828" algn="l" defTabSz="914400">
              <a:lnSpc>
                <a:spcPts val="2400"/>
              </a:lnSpc>
              <a:spcBef>
                <a:spcPts val="700"/>
              </a:spcBef>
              <a:defRPr sz="2000" b="0"/>
            </a:pPr>
            <a:endParaRPr/>
          </a:p>
          <a:p>
            <a:pPr marR="65828" algn="l" defTabSz="914400">
              <a:lnSpc>
                <a:spcPts val="2400"/>
              </a:lnSpc>
              <a:spcBef>
                <a:spcPts val="700"/>
              </a:spcBef>
              <a:defRPr sz="2000" b="0"/>
            </a:pPr>
            <a:r>
              <a:t>Note, one of our input variables can be 1 so we have an intercept parameter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260" name="LINEAR REGRESSION - EXAMPLE"/>
          <p:cNvSpPr txBox="1">
            <a:spLocks noGrp="1"/>
          </p:cNvSpPr>
          <p:nvPr>
            <p:ph type="title"/>
          </p:nvPr>
        </p:nvSpPr>
        <p:spPr>
          <a:prstGeom prst="rect">
            <a:avLst/>
          </a:prstGeom>
        </p:spPr>
        <p:txBody>
          <a:bodyPr/>
          <a:lstStyle/>
          <a:p>
            <a:r>
              <a:t>LINEAR REGRESSION - EXAMPLE</a:t>
            </a:r>
          </a:p>
        </p:txBody>
      </p:sp>
      <p:sp>
        <p:nvSpPr>
          <p:cNvPr id="261" name="We want to predict the price of a house, based on some observed data we have about the area, number of bedrooms, size of the house, and if it has a pool or not.…"/>
          <p:cNvSpPr txBox="1"/>
          <p:nvPr/>
        </p:nvSpPr>
        <p:spPr>
          <a:xfrm>
            <a:off x="454024" y="1429572"/>
            <a:ext cx="7612511" cy="35680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the price of a house, based on some observed data we have about the area, number of bedrooms, size of the house, and if it has a pool or not. </a:t>
            </a:r>
          </a:p>
          <a:p>
            <a:pPr marR="65828" algn="l" defTabSz="914400">
              <a:lnSpc>
                <a:spcPts val="2400"/>
              </a:lnSpc>
              <a:spcBef>
                <a:spcPts val="700"/>
              </a:spcBef>
              <a:defRPr sz="2000" b="0"/>
            </a:pPr>
            <a:r>
              <a:t>The goal is a function </a:t>
            </a:r>
            <a:r>
              <a:rPr>
                <a:solidFill>
                  <a:schemeClr val="accent4">
                    <a:hueOff val="384618"/>
                    <a:satOff val="3869"/>
                    <a:lumOff val="5802"/>
                  </a:schemeClr>
                </a:solidFill>
              </a:rPr>
              <a:t>y = f(X)</a:t>
            </a:r>
            <a:r>
              <a:t>, to describe the house price based on observed data.</a:t>
            </a:r>
          </a:p>
          <a:p>
            <a:pPr marL="186689" marR="65828" indent="-146050" algn="l" defTabSz="914400">
              <a:lnSpc>
                <a:spcPts val="2400"/>
              </a:lnSpc>
              <a:spcBef>
                <a:spcPts val="700"/>
              </a:spcBef>
              <a:buClr>
                <a:srgbClr val="000000"/>
              </a:buClr>
              <a:buSzPct val="69000"/>
              <a:buFont typeface="Lucida Grande"/>
              <a:buChar char="‣"/>
              <a:defRPr sz="2000" b="0"/>
            </a:pPr>
            <a:r>
              <a:t>y : house price $ </a:t>
            </a:r>
          </a:p>
          <a:p>
            <a:pPr marL="186689" marR="65828" indent="-146050" algn="l" defTabSz="914400">
              <a:lnSpc>
                <a:spcPts val="2400"/>
              </a:lnSpc>
              <a:spcBef>
                <a:spcPts val="700"/>
              </a:spcBef>
              <a:buClr>
                <a:srgbClr val="000000"/>
              </a:buClr>
              <a:buSzPct val="69000"/>
              <a:buFont typeface="Lucida Grande"/>
              <a:buChar char="‣"/>
              <a:defRPr sz="2000" b="0"/>
            </a:pPr>
            <a:r>
              <a:t>X’s : the area (x1), number of bedrooms (x2), size of the house (x3), and if it has a pool or not (x4)</a:t>
            </a:r>
          </a:p>
          <a:p>
            <a:pPr marR="65828" algn="l" defTabSz="914400">
              <a:lnSpc>
                <a:spcPts val="2400"/>
              </a:lnSpc>
              <a:spcBef>
                <a:spcPts val="700"/>
              </a:spcBef>
              <a:defRPr sz="2000" b="0"/>
            </a:pPr>
            <a:endParaRPr/>
          </a:p>
        </p:txBody>
      </p:sp>
      <p:pic>
        <p:nvPicPr>
          <p:cNvPr id="262" name="house-icon.png" descr="house-icon.png"/>
          <p:cNvPicPr>
            <a:picLocks noChangeAspect="1"/>
          </p:cNvPicPr>
          <p:nvPr/>
        </p:nvPicPr>
        <p:blipFill>
          <a:blip r:embed="rId2">
            <a:extLst/>
          </a:blip>
          <a:stretch>
            <a:fillRect/>
          </a:stretch>
        </p:blipFill>
        <p:spPr>
          <a:xfrm>
            <a:off x="8114680" y="1118990"/>
            <a:ext cx="1325215" cy="1325215"/>
          </a:xfrm>
          <a:prstGeom prst="rect">
            <a:avLst/>
          </a:prstGeom>
          <a:ln w="25400"/>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269" name="LINEAR REGRESSION"/>
          <p:cNvSpPr txBox="1">
            <a:spLocks noGrp="1"/>
          </p:cNvSpPr>
          <p:nvPr>
            <p:ph type="title"/>
          </p:nvPr>
        </p:nvSpPr>
        <p:spPr>
          <a:prstGeom prst="rect">
            <a:avLst/>
          </a:prstGeom>
        </p:spPr>
        <p:txBody>
          <a:bodyPr/>
          <a:lstStyle/>
          <a:p>
            <a:r>
              <a:t>LINEAR REGRESSION</a:t>
            </a:r>
          </a:p>
        </p:txBody>
      </p:sp>
      <p:pic>
        <p:nvPicPr>
          <p:cNvPr id="270" name="Image" descr="Image"/>
          <p:cNvPicPr>
            <a:picLocks noChangeAspect="1"/>
          </p:cNvPicPr>
          <p:nvPr/>
        </p:nvPicPr>
        <p:blipFill>
          <a:blip r:embed="rId2">
            <a:extLst/>
          </a:blip>
          <a:stretch>
            <a:fillRect/>
          </a:stretch>
        </p:blipFill>
        <p:spPr>
          <a:xfrm>
            <a:off x="457199" y="1472860"/>
            <a:ext cx="8448677" cy="3003773"/>
          </a:xfrm>
          <a:prstGeom prst="rect">
            <a:avLst/>
          </a:prstGeom>
          <a:ln w="25400"/>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277" name="LINEAR REGRESSION"/>
          <p:cNvSpPr txBox="1">
            <a:spLocks noGrp="1"/>
          </p:cNvSpPr>
          <p:nvPr>
            <p:ph type="title"/>
          </p:nvPr>
        </p:nvSpPr>
        <p:spPr>
          <a:prstGeom prst="rect">
            <a:avLst/>
          </a:prstGeom>
        </p:spPr>
        <p:txBody>
          <a:bodyPr/>
          <a:lstStyle/>
          <a:p>
            <a:r>
              <a:t>LINEAR REGRESSION</a:t>
            </a:r>
          </a:p>
        </p:txBody>
      </p:sp>
      <p:sp>
        <p:nvSpPr>
          <p:cNvPr id="278" name="Linear regression is a simple approach to supervised learning. It assumes that the dependence of Y on X1, X2 ,… Xp is linear.…"/>
          <p:cNvSpPr txBox="1"/>
          <p:nvPr/>
        </p:nvSpPr>
        <p:spPr>
          <a:xfrm>
            <a:off x="454024" y="1124772"/>
            <a:ext cx="8455027" cy="1424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Linear regression is a simple approach to supervised learning. It assumes that the dependence of Y on X1, X2 ,… Xp is linear. </a:t>
            </a:r>
          </a:p>
          <a:p>
            <a:pPr marR="65828" algn="l" defTabSz="914400">
              <a:lnSpc>
                <a:spcPts val="2400"/>
              </a:lnSpc>
              <a:spcBef>
                <a:spcPts val="700"/>
              </a:spcBef>
              <a:defRPr sz="2000" b="0"/>
            </a:pPr>
            <a:endParaRPr/>
          </a:p>
          <a:p>
            <a:pPr marR="65828" algn="l" defTabSz="914400">
              <a:lnSpc>
                <a:spcPts val="2400"/>
              </a:lnSpc>
              <a:spcBef>
                <a:spcPts val="700"/>
              </a:spcBef>
              <a:defRPr sz="2000" b="0"/>
            </a:pPr>
            <a:r>
              <a:t>True regression functions are never linear</a:t>
            </a:r>
          </a:p>
        </p:txBody>
      </p:sp>
      <p:pic>
        <p:nvPicPr>
          <p:cNvPr id="279" name="Image" descr="Image"/>
          <p:cNvPicPr>
            <a:picLocks noChangeAspect="1"/>
          </p:cNvPicPr>
          <p:nvPr/>
        </p:nvPicPr>
        <p:blipFill>
          <a:blip r:embed="rId2">
            <a:extLst/>
          </a:blip>
          <a:stretch>
            <a:fillRect/>
          </a:stretch>
        </p:blipFill>
        <p:spPr>
          <a:xfrm>
            <a:off x="2017196" y="2654565"/>
            <a:ext cx="4776035" cy="2520685"/>
          </a:xfrm>
          <a:prstGeom prst="rect">
            <a:avLst/>
          </a:prstGeom>
          <a:ln w="25400"/>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286" name="LINEAR REGRESSION - REQUIREMENTS"/>
          <p:cNvSpPr txBox="1">
            <a:spLocks noGrp="1"/>
          </p:cNvSpPr>
          <p:nvPr>
            <p:ph type="title"/>
          </p:nvPr>
        </p:nvSpPr>
        <p:spPr>
          <a:prstGeom prst="rect">
            <a:avLst/>
          </a:prstGeom>
        </p:spPr>
        <p:txBody>
          <a:bodyPr/>
          <a:lstStyle/>
          <a:p>
            <a:r>
              <a:t>LINEAR REGRESSION - REQUIREMENTS</a:t>
            </a:r>
          </a:p>
        </p:txBody>
      </p:sp>
      <p:sp>
        <p:nvSpPr>
          <p:cNvPr id="287" name="Linear relationship in the parameters, β, we can transform the actual values of the inputs if we want…"/>
          <p:cNvSpPr txBox="1"/>
          <p:nvPr/>
        </p:nvSpPr>
        <p:spPr>
          <a:xfrm>
            <a:off x="454024" y="1325562"/>
            <a:ext cx="8455027" cy="3256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dirty="0"/>
              <a:t>Linear relationship in the parameters, β, we can transform the actual values of the inputs if we want</a:t>
            </a:r>
          </a:p>
          <a:p>
            <a:pPr marL="259715" marR="65828" indent="-219075" algn="l" defTabSz="914400">
              <a:lnSpc>
                <a:spcPts val="2400"/>
              </a:lnSpc>
              <a:spcBef>
                <a:spcPts val="700"/>
              </a:spcBef>
              <a:buClr>
                <a:srgbClr val="000000"/>
              </a:buClr>
              <a:buSzPct val="69000"/>
              <a:buFont typeface="Lucida Grande"/>
              <a:buChar char="‣"/>
              <a:defRPr sz="2000" b="0"/>
            </a:pPr>
            <a:r>
              <a:rPr dirty="0"/>
              <a:t>Variance of the error term, ϵ, is constant. This means there is no systematic pattern in the values of X and the variance of ϵ</a:t>
            </a:r>
          </a:p>
          <a:p>
            <a:pPr marL="259715" marR="65828" indent="-219075" algn="l" defTabSz="914400">
              <a:lnSpc>
                <a:spcPts val="2400"/>
              </a:lnSpc>
              <a:spcBef>
                <a:spcPts val="700"/>
              </a:spcBef>
              <a:buClr>
                <a:srgbClr val="000000"/>
              </a:buClr>
              <a:buSzPct val="69000"/>
              <a:buFont typeface="Lucida Grande"/>
              <a:buChar char="‣"/>
              <a:defRPr sz="2000" b="0"/>
            </a:pPr>
            <a:r>
              <a:rPr dirty="0"/>
              <a:t>The mean of ϵ = 0</a:t>
            </a:r>
          </a:p>
          <a:p>
            <a:pPr marL="259715" marR="65828" indent="-219075" algn="l" defTabSz="914400">
              <a:lnSpc>
                <a:spcPts val="2400"/>
              </a:lnSpc>
              <a:spcBef>
                <a:spcPts val="700"/>
              </a:spcBef>
              <a:buClr>
                <a:srgbClr val="000000"/>
              </a:buClr>
              <a:buSzPct val="69000"/>
              <a:buFont typeface="Lucida Grande"/>
              <a:buChar char="‣"/>
              <a:defRPr sz="2000" b="0"/>
            </a:pPr>
            <a:r>
              <a:rPr dirty="0"/>
              <a:t>ϵ has a normal distribution. If it does not, it could introduce </a:t>
            </a:r>
            <a:r>
              <a:rPr i="1" dirty="0"/>
              <a:t>bias.</a:t>
            </a:r>
          </a:p>
          <a:p>
            <a:pPr marL="259715" marR="65828" indent="-219075" algn="l" defTabSz="914400">
              <a:lnSpc>
                <a:spcPts val="2400"/>
              </a:lnSpc>
              <a:spcBef>
                <a:spcPts val="700"/>
              </a:spcBef>
              <a:buClr>
                <a:srgbClr val="000000"/>
              </a:buClr>
              <a:buSzPct val="69000"/>
              <a:buFont typeface="Lucida Grande"/>
              <a:buChar char="‣"/>
              <a:defRPr sz="2000" b="0"/>
            </a:pPr>
            <a:r>
              <a:rPr dirty="0"/>
              <a:t>No perfect (or near perfect) co-linearity between any of the input variables. Otherwise the fitting procedure will break.</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148" name="AGENDA"/>
          <p:cNvSpPr txBox="1">
            <a:spLocks noGrp="1"/>
          </p:cNvSpPr>
          <p:nvPr>
            <p:ph type="title"/>
          </p:nvPr>
        </p:nvSpPr>
        <p:spPr>
          <a:prstGeom prst="rect">
            <a:avLst/>
          </a:prstGeom>
        </p:spPr>
        <p:txBody>
          <a:bodyPr/>
          <a:lstStyle/>
          <a:p>
            <a:r>
              <a:t>AGENDA</a:t>
            </a:r>
          </a:p>
        </p:txBody>
      </p:sp>
      <p:sp>
        <p:nvSpPr>
          <p:cNvPr id="149" name="Motivation…"/>
          <p:cNvSpPr txBox="1">
            <a:spLocks noGrp="1"/>
          </p:cNvSpPr>
          <p:nvPr>
            <p:ph type="body" idx="1"/>
          </p:nvPr>
        </p:nvSpPr>
        <p:spPr>
          <a:prstGeom prst="rect">
            <a:avLst/>
          </a:prstGeom>
        </p:spPr>
        <p:txBody>
          <a:bodyPr/>
          <a:lstStyle/>
          <a:p>
            <a:pPr marL="0" indent="0">
              <a:buClrTx/>
              <a:buSzPct val="100000"/>
              <a:buNone/>
            </a:pPr>
            <a:r>
              <a:rPr lang="en-GB" dirty="0">
                <a:solidFill>
                  <a:schemeClr val="accent1"/>
                </a:solidFill>
              </a:rPr>
              <a:t>Key:   </a:t>
            </a:r>
            <a:r>
              <a:rPr lang="en-GB" dirty="0">
                <a:solidFill>
                  <a:srgbClr val="00B050"/>
                </a:solidFill>
              </a:rPr>
              <a:t>Interactive     </a:t>
            </a:r>
            <a:r>
              <a:rPr lang="en-GB" dirty="0">
                <a:solidFill>
                  <a:schemeClr val="bg1"/>
                </a:solidFill>
              </a:rPr>
              <a:t>Paul Presenting</a:t>
            </a:r>
          </a:p>
          <a:p>
            <a:pPr marL="352777" indent="-352777">
              <a:buClrTx/>
              <a:buSzPct val="100000"/>
              <a:buFontTx/>
              <a:buAutoNum type="arabicPeriod"/>
            </a:pPr>
            <a:endParaRPr lang="en-GB" dirty="0" smtClean="0"/>
          </a:p>
          <a:p>
            <a:pPr marL="352777" indent="-352777">
              <a:buClrTx/>
              <a:buSzPct val="100000"/>
              <a:buFontTx/>
              <a:buAutoNum type="arabicPeriod"/>
            </a:pPr>
            <a:r>
              <a:rPr lang="en-GB" dirty="0">
                <a:solidFill>
                  <a:schemeClr val="tx1"/>
                </a:solidFill>
              </a:rPr>
              <a:t>Course Plan </a:t>
            </a:r>
            <a:r>
              <a:rPr lang="en-GB" dirty="0" smtClean="0">
                <a:solidFill>
                  <a:schemeClr val="tx1"/>
                </a:solidFill>
              </a:rPr>
              <a:t>revisited</a:t>
            </a:r>
          </a:p>
          <a:p>
            <a:pPr marL="352777" indent="-352777">
              <a:buClrTx/>
              <a:buSzPct val="100000"/>
              <a:buFontTx/>
              <a:buAutoNum type="arabicPeriod"/>
            </a:pPr>
            <a:r>
              <a:rPr lang="en-GB" dirty="0">
                <a:solidFill>
                  <a:srgbClr val="00B050"/>
                </a:solidFill>
              </a:rPr>
              <a:t>Review </a:t>
            </a:r>
            <a:r>
              <a:rPr lang="mr-IN" dirty="0">
                <a:solidFill>
                  <a:srgbClr val="00B050"/>
                </a:solidFill>
              </a:rPr>
              <a:t>–</a:t>
            </a:r>
            <a:r>
              <a:rPr lang="en-GB" dirty="0">
                <a:solidFill>
                  <a:srgbClr val="00B050"/>
                </a:solidFill>
              </a:rPr>
              <a:t> Git &amp; GitHub </a:t>
            </a:r>
            <a:r>
              <a:rPr lang="en-GB" dirty="0" smtClean="0">
                <a:solidFill>
                  <a:srgbClr val="00B050"/>
                </a:solidFill>
              </a:rPr>
              <a:t>setup</a:t>
            </a:r>
          </a:p>
          <a:p>
            <a:pPr marL="352777" indent="-352777">
              <a:buClrTx/>
              <a:buSzPct val="100000"/>
              <a:buFontTx/>
              <a:buAutoNum type="arabicPeriod"/>
            </a:pPr>
            <a:r>
              <a:rPr lang="en-GB" dirty="0">
                <a:solidFill>
                  <a:srgbClr val="00B050"/>
                </a:solidFill>
              </a:rPr>
              <a:t>Recap last time &amp; Homework </a:t>
            </a:r>
            <a:r>
              <a:rPr lang="en-GB" dirty="0" smtClean="0">
                <a:solidFill>
                  <a:srgbClr val="00B050"/>
                </a:solidFill>
              </a:rPr>
              <a:t>Presentations</a:t>
            </a:r>
          </a:p>
          <a:p>
            <a:pPr marL="352777" indent="-352777">
              <a:buClrTx/>
              <a:buSzPct val="100000"/>
              <a:buFontTx/>
              <a:buAutoNum type="arabicPeriod"/>
            </a:pPr>
            <a:r>
              <a:rPr lang="en-GB" dirty="0" smtClean="0">
                <a:solidFill>
                  <a:srgbClr val="00B050"/>
                </a:solidFill>
              </a:rPr>
              <a:t>Visualisation Lab continued (Class 3)</a:t>
            </a:r>
            <a:endParaRPr lang="en-GB" dirty="0">
              <a:solidFill>
                <a:srgbClr val="00B050"/>
              </a:solidFill>
            </a:endParaRPr>
          </a:p>
          <a:p>
            <a:pPr marL="352777" indent="-352777">
              <a:buClrTx/>
              <a:buSzPct val="100000"/>
              <a:buFontTx/>
              <a:buAutoNum type="arabicPeriod"/>
            </a:pPr>
            <a:r>
              <a:rPr dirty="0" smtClean="0"/>
              <a:t>Supervised </a:t>
            </a:r>
            <a:r>
              <a:rPr dirty="0"/>
              <a:t>Vs Unsupervised learning</a:t>
            </a:r>
          </a:p>
          <a:p>
            <a:pPr marL="352777" indent="-352777">
              <a:buClrTx/>
              <a:buSzPct val="100000"/>
              <a:buFontTx/>
              <a:buAutoNum type="arabicPeriod"/>
            </a:pPr>
            <a:r>
              <a:rPr dirty="0"/>
              <a:t>What is Linear Regression?</a:t>
            </a:r>
          </a:p>
          <a:p>
            <a:pPr marL="352777" indent="-352777">
              <a:buClrTx/>
              <a:buSzPct val="100000"/>
              <a:buFontTx/>
              <a:buAutoNum type="arabicPeriod"/>
            </a:pPr>
            <a:r>
              <a:rPr dirty="0"/>
              <a:t>How do Run a Linear Regression Model?</a:t>
            </a:r>
          </a:p>
          <a:p>
            <a:pPr marL="352777" indent="-352777">
              <a:buClrTx/>
              <a:buSzPct val="100000"/>
              <a:buFontTx/>
              <a:buAutoNum type="arabicPeriod"/>
            </a:pPr>
            <a:r>
              <a:rPr dirty="0"/>
              <a:t>Multiple Linear Regression</a:t>
            </a:r>
          </a:p>
          <a:p>
            <a:pPr marL="352777" indent="-352777">
              <a:buClrTx/>
              <a:buSzPct val="100000"/>
              <a:buFontTx/>
              <a:buAutoNum type="arabicPeriod"/>
            </a:pPr>
            <a:r>
              <a:rPr dirty="0"/>
              <a:t>Non-Linear Effects</a:t>
            </a:r>
          </a:p>
          <a:p>
            <a:pPr marL="352777" indent="-352777">
              <a:buClrTx/>
              <a:buSzPct val="100000"/>
              <a:buFontTx/>
              <a:buAutoNum type="arabicPeriod"/>
            </a:pPr>
            <a:r>
              <a:rPr lang="en-GB" dirty="0" smtClean="0">
                <a:solidFill>
                  <a:srgbClr val="00B050"/>
                </a:solidFill>
              </a:rPr>
              <a:t>Regression </a:t>
            </a:r>
            <a:r>
              <a:rPr dirty="0" smtClean="0">
                <a:solidFill>
                  <a:srgbClr val="00B050"/>
                </a:solidFill>
              </a:rPr>
              <a:t>Lab</a:t>
            </a:r>
            <a:endParaRPr dirty="0">
              <a:solidFill>
                <a:srgbClr val="00B050"/>
              </a:solidFill>
            </a:endParaRPr>
          </a:p>
          <a:p>
            <a:pPr marL="352777" indent="-352777">
              <a:buClrTx/>
              <a:buSzPct val="100000"/>
              <a:buFontTx/>
              <a:buAutoNum type="arabicPeriod"/>
            </a:pPr>
            <a:r>
              <a:rPr dirty="0"/>
              <a:t>Discussion / Review / Homework</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294" name="LINEAR REGRESSION - REQUIREMENTS"/>
          <p:cNvSpPr txBox="1">
            <a:spLocks noGrp="1"/>
          </p:cNvSpPr>
          <p:nvPr>
            <p:ph type="title"/>
          </p:nvPr>
        </p:nvSpPr>
        <p:spPr>
          <a:prstGeom prst="rect">
            <a:avLst/>
          </a:prstGeom>
        </p:spPr>
        <p:txBody>
          <a:bodyPr/>
          <a:lstStyle/>
          <a:p>
            <a:r>
              <a:t>LINEAR REGRESSION - REQUIREMENTS</a:t>
            </a:r>
          </a:p>
        </p:txBody>
      </p:sp>
      <p:pic>
        <p:nvPicPr>
          <p:cNvPr id="295" name="Image" descr="Image"/>
          <p:cNvPicPr>
            <a:picLocks noChangeAspect="1"/>
          </p:cNvPicPr>
          <p:nvPr/>
        </p:nvPicPr>
        <p:blipFill>
          <a:blip r:embed="rId2">
            <a:extLst/>
          </a:blip>
          <a:stretch>
            <a:fillRect/>
          </a:stretch>
        </p:blipFill>
        <p:spPr>
          <a:xfrm>
            <a:off x="317500" y="1131115"/>
            <a:ext cx="8972302" cy="3376570"/>
          </a:xfrm>
          <a:prstGeom prst="rect">
            <a:avLst/>
          </a:prstGeom>
          <a:ln w="25400"/>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9" name="EVALUATING QUALITY OF FIT?"/>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EVALUATING QUALITY OF FIT?</a:t>
            </a:r>
          </a:p>
        </p:txBody>
      </p:sp>
      <p:sp>
        <p:nvSpPr>
          <p:cNvPr id="300"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307" name="LINEAR REGRESSION - REQUIREMENTS"/>
          <p:cNvSpPr txBox="1">
            <a:spLocks noGrp="1"/>
          </p:cNvSpPr>
          <p:nvPr>
            <p:ph type="title"/>
          </p:nvPr>
        </p:nvSpPr>
        <p:spPr>
          <a:xfrm>
            <a:off x="283465" y="505195"/>
            <a:ext cx="8058810" cy="1016266"/>
          </a:xfrm>
          <a:prstGeom prst="rect">
            <a:avLst/>
          </a:prstGeom>
        </p:spPr>
        <p:txBody>
          <a:bodyPr/>
          <a:lstStyle/>
          <a:p>
            <a:r>
              <a:rPr dirty="0"/>
              <a:t>LINEAR </a:t>
            </a:r>
            <a:r>
              <a:rPr dirty="0" smtClean="0"/>
              <a:t>REGRESSION </a:t>
            </a:r>
            <a:r>
              <a:rPr lang="mr-IN" dirty="0" smtClean="0"/>
              <a:t>–</a:t>
            </a:r>
            <a:r>
              <a:rPr dirty="0" smtClean="0"/>
              <a:t> </a:t>
            </a:r>
            <a:r>
              <a:rPr lang="en-GB" dirty="0" smtClean="0"/>
              <a:t>MEASURING MODEL RESULTS</a:t>
            </a:r>
            <a:endParaRPr dirty="0"/>
          </a:p>
        </p:txBody>
      </p:sp>
      <p:pic>
        <p:nvPicPr>
          <p:cNvPr id="2" name="Picture 1"/>
          <p:cNvPicPr>
            <a:picLocks noChangeAspect="1"/>
          </p:cNvPicPr>
          <p:nvPr/>
        </p:nvPicPr>
        <p:blipFill>
          <a:blip r:embed="rId2"/>
          <a:stretch>
            <a:fillRect/>
          </a:stretch>
        </p:blipFill>
        <p:spPr>
          <a:xfrm>
            <a:off x="191790" y="1701292"/>
            <a:ext cx="8763000" cy="2794000"/>
          </a:xfrm>
          <a:prstGeom prst="rect">
            <a:avLst/>
          </a:prstGeom>
        </p:spPr>
      </p:pic>
      <p:sp>
        <p:nvSpPr>
          <p:cNvPr id="3" name="Rectangle 2"/>
          <p:cNvSpPr/>
          <p:nvPr/>
        </p:nvSpPr>
        <p:spPr>
          <a:xfrm>
            <a:off x="1028022" y="4675124"/>
            <a:ext cx="7926768" cy="276999"/>
          </a:xfrm>
          <a:prstGeom prst="rect">
            <a:avLst/>
          </a:prstGeom>
        </p:spPr>
        <p:txBody>
          <a:bodyPr wrap="square">
            <a:spAutoFit/>
          </a:bodyPr>
          <a:lstStyle/>
          <a:p>
            <a:r>
              <a:rPr lang="en-US" sz="1200" dirty="0"/>
              <a:t>http://</a:t>
            </a:r>
            <a:r>
              <a:rPr lang="en-US" sz="1200" dirty="0" err="1"/>
              <a:t>docs.statwing.com</a:t>
            </a:r>
            <a:r>
              <a:rPr lang="en-US" sz="1200" dirty="0"/>
              <a:t>/interpreting-residual-plots-to-improve-your-regression/</a:t>
            </a:r>
          </a:p>
        </p:txBody>
      </p:sp>
      <p:sp>
        <p:nvSpPr>
          <p:cNvPr id="4" name="Rectangle 3"/>
          <p:cNvSpPr/>
          <p:nvPr/>
        </p:nvSpPr>
        <p:spPr>
          <a:xfrm>
            <a:off x="797898" y="937541"/>
            <a:ext cx="7648011" cy="430887"/>
          </a:xfrm>
          <a:prstGeom prst="rect">
            <a:avLst/>
          </a:prstGeom>
        </p:spPr>
        <p:txBody>
          <a:bodyPr wrap="square">
            <a:spAutoFit/>
          </a:bodyPr>
          <a:lstStyle/>
          <a:p>
            <a:r>
              <a:rPr lang="en-US" sz="1100" dirty="0" smtClean="0"/>
              <a:t>Perfect agreement between predicted and actual values:  </a:t>
            </a:r>
            <a:r>
              <a:rPr lang="en-US" sz="1100" dirty="0" smtClean="0">
                <a:solidFill>
                  <a:srgbClr val="00B050"/>
                </a:solidFill>
              </a:rPr>
              <a:t>R</a:t>
            </a:r>
            <a:r>
              <a:rPr lang="en-US" sz="1100" baseline="30000" dirty="0" smtClean="0">
                <a:solidFill>
                  <a:srgbClr val="00B050"/>
                </a:solidFill>
              </a:rPr>
              <a:t>2</a:t>
            </a:r>
            <a:r>
              <a:rPr lang="en-US" sz="1100" dirty="0" smtClean="0">
                <a:solidFill>
                  <a:srgbClr val="00B050"/>
                </a:solidFill>
              </a:rPr>
              <a:t> = 1    </a:t>
            </a:r>
            <a:br>
              <a:rPr lang="en-US" sz="1100" dirty="0" smtClean="0">
                <a:solidFill>
                  <a:srgbClr val="00B050"/>
                </a:solidFill>
              </a:rPr>
            </a:br>
            <a:r>
              <a:rPr lang="en-US" sz="1100" dirty="0" smtClean="0"/>
              <a:t>Awful / No agreement between predicted and actual values:  </a:t>
            </a:r>
            <a:r>
              <a:rPr lang="en-US" sz="1100" dirty="0" smtClean="0">
                <a:solidFill>
                  <a:srgbClr val="FF0000"/>
                </a:solidFill>
              </a:rPr>
              <a:t>R</a:t>
            </a:r>
            <a:r>
              <a:rPr lang="en-US" sz="1100" baseline="30000" dirty="0" smtClean="0">
                <a:solidFill>
                  <a:srgbClr val="FF0000"/>
                </a:solidFill>
              </a:rPr>
              <a:t>2</a:t>
            </a:r>
            <a:r>
              <a:rPr lang="en-US" sz="1100" dirty="0" smtClean="0">
                <a:solidFill>
                  <a:srgbClr val="FF0000"/>
                </a:solidFill>
              </a:rPr>
              <a:t> = close to zero</a:t>
            </a:r>
            <a:endParaRPr lang="en-US" sz="1100" dirty="0">
              <a:solidFill>
                <a:srgbClr val="FF0000"/>
              </a:solidFill>
            </a:endParaRPr>
          </a:p>
        </p:txBody>
      </p:sp>
    </p:spTree>
    <p:extLst>
      <p:ext uri="{BB962C8B-B14F-4D97-AF65-F5344CB8AC3E}">
        <p14:creationId xmlns:p14="http://schemas.microsoft.com/office/powerpoint/2010/main" val="714287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307" name="LINEAR REGRESSION - REQUIREMENTS"/>
          <p:cNvSpPr txBox="1">
            <a:spLocks noGrp="1"/>
          </p:cNvSpPr>
          <p:nvPr>
            <p:ph type="title"/>
          </p:nvPr>
        </p:nvSpPr>
        <p:spPr>
          <a:xfrm>
            <a:off x="283465" y="505195"/>
            <a:ext cx="8058810" cy="1016266"/>
          </a:xfrm>
          <a:prstGeom prst="rect">
            <a:avLst/>
          </a:prstGeom>
        </p:spPr>
        <p:txBody>
          <a:bodyPr/>
          <a:lstStyle/>
          <a:p>
            <a:r>
              <a:rPr dirty="0"/>
              <a:t>LINEAR REGRESSION </a:t>
            </a:r>
            <a:r>
              <a:rPr lang="mr-IN" dirty="0" smtClean="0"/>
              <a:t>–</a:t>
            </a:r>
            <a:r>
              <a:rPr dirty="0" smtClean="0"/>
              <a:t> </a:t>
            </a:r>
            <a:r>
              <a:rPr lang="en-GB" dirty="0" smtClean="0"/>
              <a:t>MEASURING MODEL RESULTS</a:t>
            </a:r>
            <a:endParaRPr dirty="0"/>
          </a:p>
        </p:txBody>
      </p:sp>
      <p:pic>
        <p:nvPicPr>
          <p:cNvPr id="308" name="1000px-Coefficient_of_Determination.svg.png" descr="1000px-Coefficient_of_Determination.svg.png"/>
          <p:cNvPicPr>
            <a:picLocks noChangeAspect="1"/>
          </p:cNvPicPr>
          <p:nvPr/>
        </p:nvPicPr>
        <p:blipFill>
          <a:blip r:embed="rId2">
            <a:extLst/>
          </a:blip>
          <a:stretch>
            <a:fillRect/>
          </a:stretch>
        </p:blipFill>
        <p:spPr>
          <a:xfrm>
            <a:off x="3711442" y="2554552"/>
            <a:ext cx="5042563" cy="2521282"/>
          </a:xfrm>
          <a:prstGeom prst="rect">
            <a:avLst/>
          </a:prstGeom>
          <a:ln w="25400"/>
        </p:spPr>
      </p:pic>
      <p:sp>
        <p:nvSpPr>
          <p:cNvPr id="309" name="R-Squared"/>
          <p:cNvSpPr txBox="1"/>
          <p:nvPr/>
        </p:nvSpPr>
        <p:spPr>
          <a:xfrm>
            <a:off x="454024" y="1429572"/>
            <a:ext cx="8455027" cy="7105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65828" algn="l" defTabSz="914400">
              <a:lnSpc>
                <a:spcPts val="2400"/>
              </a:lnSpc>
              <a:spcBef>
                <a:spcPts val="700"/>
              </a:spcBef>
              <a:defRPr sz="2000" b="0"/>
            </a:lvl1pPr>
          </a:lstStyle>
          <a:p>
            <a:r>
              <a:t>R-Squared</a:t>
            </a:r>
          </a:p>
        </p:txBody>
      </p:sp>
      <p:pic>
        <p:nvPicPr>
          <p:cNvPr id="310" name="Image" descr="Image"/>
          <p:cNvPicPr>
            <a:picLocks noChangeAspect="1"/>
          </p:cNvPicPr>
          <p:nvPr/>
        </p:nvPicPr>
        <p:blipFill>
          <a:blip r:embed="rId3">
            <a:extLst/>
          </a:blip>
          <a:stretch>
            <a:fillRect/>
          </a:stretch>
        </p:blipFill>
        <p:spPr>
          <a:xfrm>
            <a:off x="3729292" y="1124248"/>
            <a:ext cx="2162063" cy="798182"/>
          </a:xfrm>
          <a:prstGeom prst="rect">
            <a:avLst/>
          </a:prstGeom>
          <a:ln w="25400"/>
        </p:spPr>
      </p:pic>
      <p:pic>
        <p:nvPicPr>
          <p:cNvPr id="311" name="Image" descr="Image"/>
          <p:cNvPicPr>
            <a:picLocks noChangeAspect="1"/>
          </p:cNvPicPr>
          <p:nvPr/>
        </p:nvPicPr>
        <p:blipFill>
          <a:blip r:embed="rId4">
            <a:extLst/>
          </a:blip>
          <a:stretch>
            <a:fillRect/>
          </a:stretch>
        </p:blipFill>
        <p:spPr>
          <a:xfrm>
            <a:off x="460904" y="3225052"/>
            <a:ext cx="2162062" cy="561147"/>
          </a:xfrm>
          <a:prstGeom prst="rect">
            <a:avLst/>
          </a:prstGeom>
          <a:ln w="25400"/>
        </p:spPr>
      </p:pic>
      <p:pic>
        <p:nvPicPr>
          <p:cNvPr id="312" name="Image" descr="Image"/>
          <p:cNvPicPr>
            <a:picLocks noChangeAspect="1"/>
          </p:cNvPicPr>
          <p:nvPr/>
        </p:nvPicPr>
        <p:blipFill>
          <a:blip r:embed="rId5">
            <a:extLst/>
          </a:blip>
          <a:stretch>
            <a:fillRect/>
          </a:stretch>
        </p:blipFill>
        <p:spPr>
          <a:xfrm>
            <a:off x="426451" y="3797677"/>
            <a:ext cx="2230968" cy="607657"/>
          </a:xfrm>
          <a:prstGeom prst="rect">
            <a:avLst/>
          </a:prstGeom>
          <a:ln w="25400"/>
        </p:spPr>
      </p:pic>
    </p:spTree>
    <p:extLst>
      <p:ext uri="{BB962C8B-B14F-4D97-AF65-F5344CB8AC3E}">
        <p14:creationId xmlns:p14="http://schemas.microsoft.com/office/powerpoint/2010/main" val="173185689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6" name="HOW TO RUN LINEAR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HOW TO RUN LINEAR REGRESSION?</a:t>
            </a:r>
          </a:p>
        </p:txBody>
      </p:sp>
      <p:sp>
        <p:nvSpPr>
          <p:cNvPr id="317"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324" name="ORDINARY LEAST SQUARES"/>
          <p:cNvSpPr txBox="1">
            <a:spLocks noGrp="1"/>
          </p:cNvSpPr>
          <p:nvPr>
            <p:ph type="title"/>
          </p:nvPr>
        </p:nvSpPr>
        <p:spPr>
          <a:prstGeom prst="rect">
            <a:avLst/>
          </a:prstGeom>
        </p:spPr>
        <p:txBody>
          <a:bodyPr/>
          <a:lstStyle/>
          <a:p>
            <a:r>
              <a:t>ORDINARY LEAST SQUARES</a:t>
            </a:r>
          </a:p>
        </p:txBody>
      </p:sp>
      <p:sp>
        <p:nvSpPr>
          <p:cNvPr id="325" name="y=Xβ+ϵ…"/>
          <p:cNvSpPr txBox="1"/>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Residual Sum of Squares. This is the Sum of the squared difference between our observed value and the value from the model</a:t>
            </a:r>
          </a:p>
        </p:txBody>
      </p:sp>
      <p:pic>
        <p:nvPicPr>
          <p:cNvPr id="326" name="Image" descr="Image"/>
          <p:cNvPicPr>
            <a:picLocks noChangeAspect="1"/>
          </p:cNvPicPr>
          <p:nvPr/>
        </p:nvPicPr>
        <p:blipFill>
          <a:blip r:embed="rId2">
            <a:extLst/>
          </a:blip>
          <a:stretch>
            <a:fillRect/>
          </a:stretch>
        </p:blipFill>
        <p:spPr>
          <a:xfrm>
            <a:off x="1607877" y="1325562"/>
            <a:ext cx="6147321" cy="1624591"/>
          </a:xfrm>
          <a:prstGeom prst="rect">
            <a:avLst/>
          </a:prstGeom>
          <a:ln w="25400"/>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333" name="ORDINARY LEAST SQUARES"/>
          <p:cNvSpPr txBox="1">
            <a:spLocks noGrp="1"/>
          </p:cNvSpPr>
          <p:nvPr>
            <p:ph type="title"/>
          </p:nvPr>
        </p:nvSpPr>
        <p:spPr>
          <a:prstGeom prst="rect">
            <a:avLst/>
          </a:prstGeom>
        </p:spPr>
        <p:txBody>
          <a:bodyPr/>
          <a:lstStyle/>
          <a:p>
            <a:r>
              <a:t>ORDINARY LEAST SQUARES</a:t>
            </a:r>
          </a:p>
        </p:txBody>
      </p:sp>
      <p:sp>
        <p:nvSpPr>
          <p:cNvPr id="334" name="y=Xβ+ϵ…"/>
          <p:cNvSpPr txBox="1"/>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dirty="0"/>
          </a:p>
          <a:p>
            <a:pPr marR="65828" defTabSz="914400">
              <a:lnSpc>
                <a:spcPts val="2400"/>
              </a:lnSpc>
              <a:spcBef>
                <a:spcPts val="700"/>
              </a:spcBef>
              <a:defRPr sz="3000" b="0"/>
            </a:pPr>
            <a:r>
              <a:rPr dirty="0"/>
              <a:t>y=Xβ+ϵ</a:t>
            </a:r>
          </a:p>
          <a:p>
            <a:pPr marR="65828" defTabSz="914400">
              <a:lnSpc>
                <a:spcPts val="2400"/>
              </a:lnSpc>
              <a:spcBef>
                <a:spcPts val="700"/>
              </a:spcBef>
              <a:defRPr sz="3000" b="0"/>
            </a:pPr>
            <a:endParaRPr dirty="0"/>
          </a:p>
          <a:p>
            <a:pPr marR="65828" algn="l" defTabSz="914400">
              <a:lnSpc>
                <a:spcPts val="2400"/>
              </a:lnSpc>
              <a:spcBef>
                <a:spcPts val="700"/>
              </a:spcBef>
              <a:defRPr sz="2000" b="0"/>
            </a:pPr>
            <a:endParaRPr dirty="0"/>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Basically, what we are trying to do is minimise the </a:t>
            </a:r>
            <a:r>
              <a:rPr dirty="0">
                <a:solidFill>
                  <a:schemeClr val="accent1">
                    <a:hueOff val="47394"/>
                    <a:satOff val="-25753"/>
                    <a:lumOff val="-7544"/>
                  </a:schemeClr>
                </a:solidFill>
              </a:rPr>
              <a:t>Residual Sum of Squares</a:t>
            </a:r>
            <a:r>
              <a:rPr dirty="0"/>
              <a:t>. This is the </a:t>
            </a:r>
            <a:r>
              <a:rPr dirty="0">
                <a:solidFill>
                  <a:schemeClr val="accent2">
                    <a:hueOff val="-554920"/>
                    <a:satOff val="-21482"/>
                    <a:lumOff val="-6228"/>
                  </a:schemeClr>
                </a:solidFill>
              </a:rPr>
              <a:t>Sum</a:t>
            </a:r>
            <a:r>
              <a:rPr dirty="0"/>
              <a:t> of the </a:t>
            </a:r>
            <a:r>
              <a:rPr dirty="0">
                <a:solidFill>
                  <a:schemeClr val="accent3">
                    <a:hueOff val="-333990"/>
                    <a:satOff val="3917"/>
                    <a:lumOff val="-6666"/>
                  </a:schemeClr>
                </a:solidFill>
              </a:rPr>
              <a:t>squared</a:t>
            </a:r>
            <a:r>
              <a:rPr dirty="0"/>
              <a:t> </a:t>
            </a:r>
            <a:r>
              <a:rPr dirty="0">
                <a:solidFill>
                  <a:schemeClr val="accent4">
                    <a:satOff val="1488"/>
                    <a:lumOff val="-7242"/>
                  </a:schemeClr>
                </a:solidFill>
              </a:rPr>
              <a:t>difference</a:t>
            </a:r>
            <a:r>
              <a:rPr dirty="0"/>
              <a:t> between our </a:t>
            </a:r>
            <a:r>
              <a:rPr dirty="0">
                <a:solidFill>
                  <a:schemeClr val="accent5">
                    <a:hueOff val="-176146"/>
                    <a:satOff val="3665"/>
                    <a:lumOff val="-13986"/>
                  </a:schemeClr>
                </a:solidFill>
              </a:rPr>
              <a:t>observed value</a:t>
            </a:r>
            <a:r>
              <a:rPr dirty="0"/>
              <a:t> and the </a:t>
            </a:r>
            <a:r>
              <a:rPr dirty="0">
                <a:solidFill>
                  <a:schemeClr val="accent6">
                    <a:lumOff val="-8741"/>
                  </a:schemeClr>
                </a:solidFill>
              </a:rPr>
              <a:t>value from the model</a:t>
            </a:r>
          </a:p>
        </p:txBody>
      </p:sp>
      <p:pic>
        <p:nvPicPr>
          <p:cNvPr id="335" name="Image" descr="Image"/>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336" name="Rectangle"/>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endParaRPr/>
          </a:p>
        </p:txBody>
      </p:sp>
      <p:sp>
        <p:nvSpPr>
          <p:cNvPr id="337" name="Rectangle"/>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endParaRPr/>
          </a:p>
        </p:txBody>
      </p:sp>
      <p:sp>
        <p:nvSpPr>
          <p:cNvPr id="338" name="Rectangle"/>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endParaRPr/>
          </a:p>
        </p:txBody>
      </p:sp>
      <p:sp>
        <p:nvSpPr>
          <p:cNvPr id="339" name="Rectangle"/>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endParaRPr/>
          </a:p>
        </p:txBody>
      </p:sp>
      <p:sp>
        <p:nvSpPr>
          <p:cNvPr id="340" name="Rectangle"/>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endParaRPr/>
          </a:p>
        </p:txBody>
      </p:sp>
      <p:sp>
        <p:nvSpPr>
          <p:cNvPr id="341" name="Rectangle"/>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348" name="ORDINARY LEAST SQUARES"/>
          <p:cNvSpPr txBox="1">
            <a:spLocks noGrp="1"/>
          </p:cNvSpPr>
          <p:nvPr>
            <p:ph type="title"/>
          </p:nvPr>
        </p:nvSpPr>
        <p:spPr>
          <a:prstGeom prst="rect">
            <a:avLst/>
          </a:prstGeom>
        </p:spPr>
        <p:txBody>
          <a:bodyPr/>
          <a:lstStyle/>
          <a:p>
            <a:r>
              <a:t>ORDINARY LEAST SQUARES</a:t>
            </a:r>
          </a:p>
        </p:txBody>
      </p:sp>
      <p:pic>
        <p:nvPicPr>
          <p:cNvPr id="349" name="Image" descr="Image"/>
          <p:cNvPicPr>
            <a:picLocks noChangeAspect="1"/>
          </p:cNvPicPr>
          <p:nvPr/>
        </p:nvPicPr>
        <p:blipFill>
          <a:blip r:embed="rId2">
            <a:extLst/>
          </a:blip>
          <a:stretch>
            <a:fillRect/>
          </a:stretch>
        </p:blipFill>
        <p:spPr>
          <a:xfrm>
            <a:off x="328513" y="1177599"/>
            <a:ext cx="2819401" cy="571501"/>
          </a:xfrm>
          <a:prstGeom prst="rect">
            <a:avLst/>
          </a:prstGeom>
          <a:ln w="25400"/>
        </p:spPr>
      </p:pic>
      <p:pic>
        <p:nvPicPr>
          <p:cNvPr id="350" name="Image" descr="Image"/>
          <p:cNvPicPr>
            <a:picLocks noChangeAspect="1"/>
          </p:cNvPicPr>
          <p:nvPr/>
        </p:nvPicPr>
        <p:blipFill>
          <a:blip r:embed="rId3">
            <a:extLst/>
          </a:blip>
          <a:stretch>
            <a:fillRect/>
          </a:stretch>
        </p:blipFill>
        <p:spPr>
          <a:xfrm>
            <a:off x="274637" y="2013887"/>
            <a:ext cx="3817101" cy="602701"/>
          </a:xfrm>
          <a:prstGeom prst="rect">
            <a:avLst/>
          </a:prstGeom>
          <a:ln w="25400"/>
        </p:spPr>
      </p:pic>
      <p:pic>
        <p:nvPicPr>
          <p:cNvPr id="351" name="Image" descr="Image"/>
          <p:cNvPicPr>
            <a:picLocks noChangeAspect="1"/>
          </p:cNvPicPr>
          <p:nvPr/>
        </p:nvPicPr>
        <p:blipFill>
          <a:blip r:embed="rId4">
            <a:extLst/>
          </a:blip>
          <a:stretch>
            <a:fillRect/>
          </a:stretch>
        </p:blipFill>
        <p:spPr>
          <a:xfrm>
            <a:off x="377924" y="2904862"/>
            <a:ext cx="8607227" cy="549801"/>
          </a:xfrm>
          <a:prstGeom prst="rect">
            <a:avLst/>
          </a:prstGeom>
          <a:ln w="25400"/>
        </p:spPr>
      </p:pic>
      <p:sp>
        <p:nvSpPr>
          <p:cNvPr id="352" name="1"/>
          <p:cNvSpPr txBox="1"/>
          <p:nvPr/>
        </p:nvSpPr>
        <p:spPr>
          <a:xfrm>
            <a:off x="47361" y="1234749"/>
            <a:ext cx="27675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433FF"/>
                </a:solidFill>
              </a:defRPr>
            </a:lvl1pPr>
          </a:lstStyle>
          <a:p>
            <a:r>
              <a:t>1</a:t>
            </a:r>
          </a:p>
        </p:txBody>
      </p:sp>
      <p:sp>
        <p:nvSpPr>
          <p:cNvPr id="353" name="2"/>
          <p:cNvSpPr txBox="1"/>
          <p:nvPr/>
        </p:nvSpPr>
        <p:spPr>
          <a:xfrm>
            <a:off x="47361" y="2086637"/>
            <a:ext cx="27675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433FF"/>
                </a:solidFill>
              </a:defRPr>
            </a:lvl1pPr>
          </a:lstStyle>
          <a:p>
            <a:r>
              <a:t>2</a:t>
            </a:r>
          </a:p>
        </p:txBody>
      </p:sp>
      <p:sp>
        <p:nvSpPr>
          <p:cNvPr id="354" name="3"/>
          <p:cNvSpPr txBox="1"/>
          <p:nvPr/>
        </p:nvSpPr>
        <p:spPr>
          <a:xfrm>
            <a:off x="47361" y="2951162"/>
            <a:ext cx="27675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433FF"/>
                </a:solidFill>
              </a:defRPr>
            </a:lvl1pPr>
          </a:lstStyle>
          <a:p>
            <a:r>
              <a:t>3</a:t>
            </a:r>
          </a:p>
        </p:txBody>
      </p:sp>
      <p:sp>
        <p:nvSpPr>
          <p:cNvPr id="355" name="4"/>
          <p:cNvSpPr txBox="1"/>
          <p:nvPr/>
        </p:nvSpPr>
        <p:spPr>
          <a:xfrm>
            <a:off x="47361" y="3815687"/>
            <a:ext cx="27675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433FF"/>
                </a:solidFill>
              </a:defRPr>
            </a:lvl1pPr>
          </a:lstStyle>
          <a:p>
            <a:r>
              <a:t>4</a:t>
            </a:r>
          </a:p>
        </p:txBody>
      </p:sp>
      <p:pic>
        <p:nvPicPr>
          <p:cNvPr id="356" name="Image" descr="Image"/>
          <p:cNvPicPr>
            <a:picLocks noChangeAspect="1"/>
          </p:cNvPicPr>
          <p:nvPr/>
        </p:nvPicPr>
        <p:blipFill>
          <a:blip r:embed="rId5">
            <a:extLst/>
          </a:blip>
          <a:stretch>
            <a:fillRect/>
          </a:stretch>
        </p:blipFill>
        <p:spPr>
          <a:xfrm>
            <a:off x="353913" y="3547883"/>
            <a:ext cx="4062435" cy="1518755"/>
          </a:xfrm>
          <a:prstGeom prst="rect">
            <a:avLst/>
          </a:prstGeom>
          <a:ln w="25400"/>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363" name="LINEAR REGRESSION"/>
          <p:cNvSpPr txBox="1">
            <a:spLocks noGrp="1"/>
          </p:cNvSpPr>
          <p:nvPr>
            <p:ph type="title"/>
          </p:nvPr>
        </p:nvSpPr>
        <p:spPr>
          <a:prstGeom prst="rect">
            <a:avLst/>
          </a:prstGeom>
        </p:spPr>
        <p:txBody>
          <a:bodyPr/>
          <a:lstStyle/>
          <a:p>
            <a:r>
              <a:t>LINEAR REGRESSION</a:t>
            </a:r>
          </a:p>
        </p:txBody>
      </p:sp>
      <p:pic>
        <p:nvPicPr>
          <p:cNvPr id="364" name="Image" descr="Image"/>
          <p:cNvPicPr>
            <a:picLocks noChangeAspect="1"/>
          </p:cNvPicPr>
          <p:nvPr/>
        </p:nvPicPr>
        <p:blipFill>
          <a:blip r:embed="rId2">
            <a:extLst/>
          </a:blip>
          <a:stretch>
            <a:fillRect/>
          </a:stretch>
        </p:blipFill>
        <p:spPr>
          <a:xfrm>
            <a:off x="1781564" y="1325562"/>
            <a:ext cx="5799947" cy="3742702"/>
          </a:xfrm>
          <a:prstGeom prst="rect">
            <a:avLst/>
          </a:prstGeom>
          <a:ln w="25400"/>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
        <p:nvSpPr>
          <p:cNvPr id="371" name="LINEAR REGRESSION - IMPORTANT STEP"/>
          <p:cNvSpPr txBox="1">
            <a:spLocks noGrp="1"/>
          </p:cNvSpPr>
          <p:nvPr>
            <p:ph type="title"/>
          </p:nvPr>
        </p:nvSpPr>
        <p:spPr>
          <a:prstGeom prst="rect">
            <a:avLst/>
          </a:prstGeom>
        </p:spPr>
        <p:txBody>
          <a:bodyPr/>
          <a:lstStyle/>
          <a:p>
            <a:r>
              <a:t>LINEAR REGRESSION - IMPORTANT STEP</a:t>
            </a:r>
          </a:p>
        </p:txBody>
      </p:sp>
      <p:pic>
        <p:nvPicPr>
          <p:cNvPr id="372" name="Image" descr="Image"/>
          <p:cNvPicPr>
            <a:picLocks noChangeAspect="1"/>
          </p:cNvPicPr>
          <p:nvPr/>
        </p:nvPicPr>
        <p:blipFill>
          <a:blip r:embed="rId2">
            <a:extLst/>
          </a:blip>
          <a:stretch>
            <a:fillRect/>
          </a:stretch>
        </p:blipFill>
        <p:spPr>
          <a:xfrm>
            <a:off x="2844686" y="1013328"/>
            <a:ext cx="5755099" cy="4185526"/>
          </a:xfrm>
          <a:prstGeom prst="rect">
            <a:avLst/>
          </a:prstGeom>
          <a:ln w="25400"/>
        </p:spPr>
      </p:pic>
      <p:sp>
        <p:nvSpPr>
          <p:cNvPr id="2" name="Rectangle 1"/>
          <p:cNvSpPr/>
          <p:nvPr/>
        </p:nvSpPr>
        <p:spPr>
          <a:xfrm>
            <a:off x="219473" y="2128570"/>
            <a:ext cx="2625213" cy="1755172"/>
          </a:xfrm>
          <a:prstGeom prst="rect">
            <a:avLst/>
          </a:prstGeom>
        </p:spPr>
        <p:txBody>
          <a:bodyPr wrap="square">
            <a:spAutoFit/>
          </a:bodyPr>
          <a:lstStyle/>
          <a:p>
            <a:r>
              <a:rPr lang="en-US" sz="1050" dirty="0" smtClean="0"/>
              <a:t>Recognise whether the relationship between a data feature and target variable is actually something like linear.</a:t>
            </a:r>
          </a:p>
          <a:p>
            <a:endParaRPr lang="en-US" sz="1050" dirty="0"/>
          </a:p>
          <a:p>
            <a:endParaRPr lang="en-US" sz="1050" dirty="0" smtClean="0"/>
          </a:p>
          <a:p>
            <a:r>
              <a:rPr lang="en-US" sz="1050" dirty="0" smtClean="0"/>
              <a:t>If it is not, you will want to either transform the variable to make it linear, or you may decide to throw the feature away.</a:t>
            </a:r>
            <a:endParaRPr lang="en-US" sz="105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Rectangle 6"/>
          <p:cNvSpPr/>
          <p:nvPr/>
        </p:nvSpPr>
        <p:spPr>
          <a:xfrm>
            <a:off x="-23149" y="0"/>
            <a:ext cx="2786400" cy="5400000"/>
          </a:xfrm>
          <a:prstGeom prst="rect">
            <a:avLst/>
          </a:prstGeom>
          <a:solidFill>
            <a:srgbClr val="00B0F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34" tIns="46734" rIns="46734" bIns="46734" numCol="1" spcCol="38100" rtlCol="0" anchor="ctr">
            <a:spAutoFit/>
          </a:bodyPr>
          <a:lstStyle/>
          <a:p>
            <a:pPr algn="l" defTabSz="934700"/>
            <a:endParaRPr lang="en-US" sz="1431" b="0">
              <a:uFillTx/>
              <a:latin typeface="Arial"/>
              <a:ea typeface="Arial"/>
              <a:cs typeface="Arial"/>
              <a:sym typeface="Arial"/>
            </a:endParaRPr>
          </a:p>
        </p:txBody>
      </p:sp>
      <p:sp>
        <p:nvSpPr>
          <p:cNvPr id="477" name="Shape 277"/>
          <p:cNvSpPr txBox="1">
            <a:spLocks noGrp="1"/>
          </p:cNvSpPr>
          <p:nvPr>
            <p:ph type="title" idx="4294967295"/>
          </p:nvPr>
        </p:nvSpPr>
        <p:spPr>
          <a:xfrm>
            <a:off x="154472" y="98323"/>
            <a:ext cx="8594333" cy="469508"/>
          </a:xfrm>
          <a:prstGeom prst="rect">
            <a:avLst/>
          </a:prstGeom>
        </p:spPr>
        <p:txBody>
          <a:bodyPr>
            <a:noAutofit/>
          </a:bodyPr>
          <a:lstStyle>
            <a:lvl1pPr defTabSz="566927">
              <a:defRPr sz="1736" b="1">
                <a:latin typeface="Proxima Nova"/>
                <a:ea typeface="Proxima Nova"/>
                <a:cs typeface="Proxima Nova"/>
                <a:sym typeface="Proxima Nova"/>
              </a:defRPr>
            </a:lvl1pPr>
          </a:lstStyle>
          <a:p>
            <a:r>
              <a:rPr lang="en-GB" sz="5520" dirty="0">
                <a:solidFill>
                  <a:schemeClr val="bg1"/>
                </a:solidFill>
              </a:rPr>
              <a:t>Course </a:t>
            </a:r>
            <a:br>
              <a:rPr lang="en-GB" sz="5520" dirty="0">
                <a:solidFill>
                  <a:schemeClr val="bg1"/>
                </a:solidFill>
              </a:rPr>
            </a:br>
            <a:r>
              <a:rPr lang="en-GB" sz="5520" dirty="0">
                <a:solidFill>
                  <a:schemeClr val="bg1"/>
                </a:solidFill>
              </a:rPr>
              <a:t>Plan</a:t>
            </a:r>
            <a:endParaRPr sz="5520" dirty="0">
              <a:solidFill>
                <a:schemeClr val="bg1"/>
              </a:solidFill>
            </a:endParaRPr>
          </a:p>
        </p:txBody>
      </p:sp>
      <p:pic>
        <p:nvPicPr>
          <p:cNvPr id="479" name="Shape 279" descr="Shape 279"/>
          <p:cNvPicPr>
            <a:picLocks noChangeAspect="1"/>
          </p:cNvPicPr>
          <p:nvPr/>
        </p:nvPicPr>
        <p:blipFill>
          <a:blip r:embed="rId2">
            <a:extLst/>
          </a:blip>
          <a:stretch>
            <a:fillRect/>
          </a:stretch>
        </p:blipFill>
        <p:spPr>
          <a:xfrm>
            <a:off x="8587269" y="4725172"/>
            <a:ext cx="323074" cy="323074"/>
          </a:xfrm>
          <a:prstGeom prst="rect">
            <a:avLst/>
          </a:prstGeom>
          <a:ln w="12700">
            <a:miter lim="400000"/>
          </a:ln>
        </p:spPr>
      </p:pic>
      <p:sp>
        <p:nvSpPr>
          <p:cNvPr id="480" name="Shape 280"/>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3"/>
          <a:srcRect l="6423" r="4954"/>
          <a:stretch/>
        </p:blipFill>
        <p:spPr>
          <a:xfrm>
            <a:off x="2763250" y="4017"/>
            <a:ext cx="5732567" cy="5257799"/>
          </a:xfrm>
          <a:prstGeom prst="rect">
            <a:avLst/>
          </a:prstGeom>
        </p:spPr>
      </p:pic>
      <p:sp>
        <p:nvSpPr>
          <p:cNvPr id="4" name="Rectangle 3"/>
          <p:cNvSpPr/>
          <p:nvPr/>
        </p:nvSpPr>
        <p:spPr>
          <a:xfrm>
            <a:off x="5173885" y="1225951"/>
            <a:ext cx="3287209"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5-Point Star 5"/>
          <p:cNvSpPr/>
          <p:nvPr/>
        </p:nvSpPr>
        <p:spPr>
          <a:xfrm>
            <a:off x="4734047" y="4782131"/>
            <a:ext cx="439838" cy="452519"/>
          </a:xfrm>
          <a:prstGeom prst="star5">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003499549"/>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7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76" name="MULTIPLE LINEAR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MULTIPLE LINEAR REGRESSION</a:t>
            </a:r>
          </a:p>
        </p:txBody>
      </p:sp>
      <p:sp>
        <p:nvSpPr>
          <p:cNvPr id="377"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
        <p:nvSpPr>
          <p:cNvPr id="384" name="MULTIPLE LINEAR REGRESSION"/>
          <p:cNvSpPr txBox="1">
            <a:spLocks noGrp="1"/>
          </p:cNvSpPr>
          <p:nvPr>
            <p:ph type="title"/>
          </p:nvPr>
        </p:nvSpPr>
        <p:spPr>
          <a:prstGeom prst="rect">
            <a:avLst/>
          </a:prstGeom>
        </p:spPr>
        <p:txBody>
          <a:bodyPr/>
          <a:lstStyle/>
          <a:p>
            <a:r>
              <a:t>MULTIPLE LINEAR REGRESSION</a:t>
            </a:r>
          </a:p>
        </p:txBody>
      </p:sp>
      <p:sp>
        <p:nvSpPr>
          <p:cNvPr id="385" name="1 degree…"/>
          <p:cNvSpPr txBox="1"/>
          <p:nvPr/>
        </p:nvSpPr>
        <p:spPr>
          <a:xfrm>
            <a:off x="454024" y="1226372"/>
            <a:ext cx="7212698" cy="705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dirty="0" smtClean="0"/>
              <a:t>multi-dimensions</a:t>
            </a:r>
            <a:endParaRPr dirty="0"/>
          </a:p>
          <a:p>
            <a:pPr marL="259715" marR="65828" indent="-219075" algn="l" defTabSz="914400">
              <a:lnSpc>
                <a:spcPts val="2400"/>
              </a:lnSpc>
              <a:spcBef>
                <a:spcPts val="700"/>
              </a:spcBef>
              <a:buClr>
                <a:srgbClr val="000000"/>
              </a:buClr>
              <a:buSzPct val="69000"/>
              <a:buFont typeface="Lucida Grande"/>
              <a:buChar char="‣"/>
              <a:defRPr sz="2000" b="0"/>
            </a:pPr>
            <a:r>
              <a:rPr dirty="0"/>
              <a:t>allows for complex models even with linear components</a:t>
            </a:r>
          </a:p>
        </p:txBody>
      </p:sp>
      <p:pic>
        <p:nvPicPr>
          <p:cNvPr id="386" name="Image" descr="Image"/>
          <p:cNvPicPr>
            <a:picLocks noChangeAspect="1"/>
          </p:cNvPicPr>
          <p:nvPr/>
        </p:nvPicPr>
        <p:blipFill>
          <a:blip r:embed="rId2">
            <a:extLst/>
          </a:blip>
          <a:stretch>
            <a:fillRect/>
          </a:stretch>
        </p:blipFill>
        <p:spPr>
          <a:xfrm>
            <a:off x="798864" y="3261808"/>
            <a:ext cx="7212698" cy="641658"/>
          </a:xfrm>
          <a:prstGeom prst="rect">
            <a:avLst/>
          </a:prstGeom>
          <a:ln w="25400"/>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
        <p:nvSpPr>
          <p:cNvPr id="393" name="MULTIPLE LINEAR REGRESSION"/>
          <p:cNvSpPr txBox="1">
            <a:spLocks noGrp="1"/>
          </p:cNvSpPr>
          <p:nvPr>
            <p:ph type="title"/>
          </p:nvPr>
        </p:nvSpPr>
        <p:spPr>
          <a:prstGeom prst="rect">
            <a:avLst/>
          </a:prstGeom>
        </p:spPr>
        <p:txBody>
          <a:bodyPr/>
          <a:lstStyle/>
          <a:p>
            <a:r>
              <a:t>MULTIPLE LINEAR REGRESSION</a:t>
            </a:r>
          </a:p>
        </p:txBody>
      </p:sp>
      <p:pic>
        <p:nvPicPr>
          <p:cNvPr id="394" name="Image" descr="Image"/>
          <p:cNvPicPr>
            <a:picLocks noChangeAspect="1"/>
          </p:cNvPicPr>
          <p:nvPr/>
        </p:nvPicPr>
        <p:blipFill>
          <a:blip r:embed="rId2">
            <a:extLst/>
          </a:blip>
          <a:stretch>
            <a:fillRect/>
          </a:stretch>
        </p:blipFill>
        <p:spPr>
          <a:xfrm>
            <a:off x="2765529" y="1096962"/>
            <a:ext cx="3832017" cy="3932238"/>
          </a:xfrm>
          <a:prstGeom prst="rect">
            <a:avLst/>
          </a:prstGeom>
          <a:ln w="25400"/>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
        <p:nvSpPr>
          <p:cNvPr id="401" name="INTERPRETING COEFFICIENTS"/>
          <p:cNvSpPr txBox="1">
            <a:spLocks noGrp="1"/>
          </p:cNvSpPr>
          <p:nvPr>
            <p:ph type="title"/>
          </p:nvPr>
        </p:nvSpPr>
        <p:spPr>
          <a:prstGeom prst="rect">
            <a:avLst/>
          </a:prstGeom>
        </p:spPr>
        <p:txBody>
          <a:bodyPr/>
          <a:lstStyle/>
          <a:p>
            <a:r>
              <a:t>INTERPRETING COEFFICIENTS</a:t>
            </a:r>
          </a:p>
        </p:txBody>
      </p:sp>
      <p:sp>
        <p:nvSpPr>
          <p:cNvPr id="402" name="The ideal scenario is when the predictors are uncorrelated:…"/>
          <p:cNvSpPr txBox="1"/>
          <p:nvPr/>
        </p:nvSpPr>
        <p:spPr>
          <a:xfrm>
            <a:off x="454024" y="1226372"/>
            <a:ext cx="7212698" cy="21393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dirty="0"/>
              <a:t>The ideal scenario is when the predictors are uncorrelated:</a:t>
            </a:r>
          </a:p>
          <a:p>
            <a:pPr marL="697865" marR="65828" lvl="3" indent="-219075" algn="l" defTabSz="914400">
              <a:lnSpc>
                <a:spcPts val="2400"/>
              </a:lnSpc>
              <a:spcBef>
                <a:spcPts val="700"/>
              </a:spcBef>
              <a:buClr>
                <a:srgbClr val="000000"/>
              </a:buClr>
              <a:buSzPct val="69000"/>
              <a:buFont typeface="Lucida Grande"/>
              <a:buChar char="‣"/>
              <a:defRPr sz="2000" b="0"/>
            </a:pPr>
            <a:r>
              <a:rPr dirty="0"/>
              <a:t>Interpretations can be made such as </a:t>
            </a:r>
            <a:r>
              <a:rPr dirty="0">
                <a:solidFill>
                  <a:schemeClr val="accent2">
                    <a:hueOff val="-2473792"/>
                    <a:satOff val="-50209"/>
                    <a:lumOff val="23543"/>
                  </a:schemeClr>
                </a:solidFill>
              </a:rPr>
              <a:t>“a unit change in Xj is associated with a βj change in Y , </a:t>
            </a:r>
            <a:r>
              <a:rPr u="sng" dirty="0">
                <a:solidFill>
                  <a:schemeClr val="accent2">
                    <a:hueOff val="-2473792"/>
                    <a:satOff val="-50209"/>
                    <a:lumOff val="23543"/>
                  </a:schemeClr>
                </a:solidFill>
              </a:rPr>
              <a:t>while all the other variables stay fixed</a:t>
            </a:r>
            <a:r>
              <a:rPr dirty="0">
                <a:solidFill>
                  <a:schemeClr val="accent2">
                    <a:hueOff val="-2473792"/>
                    <a:satOff val="-50209"/>
                    <a:lumOff val="23543"/>
                  </a:schemeClr>
                </a:solidFill>
              </a:rPr>
              <a:t>”</a:t>
            </a:r>
            <a:r>
              <a:rPr dirty="0"/>
              <a:t> </a:t>
            </a:r>
          </a:p>
          <a:p>
            <a:pPr marL="259715" marR="65828" indent="-219075" algn="l" defTabSz="914400">
              <a:lnSpc>
                <a:spcPts val="2400"/>
              </a:lnSpc>
              <a:spcBef>
                <a:spcPts val="700"/>
              </a:spcBef>
              <a:buClr>
                <a:srgbClr val="000000"/>
              </a:buClr>
              <a:buSzPct val="69000"/>
              <a:buFont typeface="Lucida Grande"/>
              <a:buChar char="‣"/>
              <a:defRPr sz="2000" b="0"/>
            </a:pPr>
            <a:r>
              <a:rPr dirty="0"/>
              <a:t>Correlations amongst predictors cause problems</a:t>
            </a:r>
          </a:p>
          <a:p>
            <a:pPr marL="697865" marR="65828" lvl="3" indent="-219075" algn="l" defTabSz="914400">
              <a:lnSpc>
                <a:spcPts val="2400"/>
              </a:lnSpc>
              <a:spcBef>
                <a:spcPts val="700"/>
              </a:spcBef>
              <a:buClr>
                <a:srgbClr val="000000"/>
              </a:buClr>
              <a:buSzPct val="69000"/>
              <a:buFont typeface="Lucida Grande"/>
              <a:buChar char="‣"/>
              <a:defRPr sz="2000" b="0"/>
            </a:pPr>
            <a:r>
              <a:rPr dirty="0"/>
              <a:t>when Xj changes, everything else changes </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6" name="NON-LINEAR EFFECTS USING LINEAR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NON-LINEAR EFFECTS USING LINEAR REGRESSION</a:t>
            </a:r>
          </a:p>
        </p:txBody>
      </p:sp>
      <p:sp>
        <p:nvSpPr>
          <p:cNvPr id="407"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
        <p:nvSpPr>
          <p:cNvPr id="414" name="MULTIPLE LINEAR REGRESSION"/>
          <p:cNvSpPr txBox="1">
            <a:spLocks noGrp="1"/>
          </p:cNvSpPr>
          <p:nvPr>
            <p:ph type="title"/>
          </p:nvPr>
        </p:nvSpPr>
        <p:spPr>
          <a:prstGeom prst="rect">
            <a:avLst/>
          </a:prstGeom>
        </p:spPr>
        <p:txBody>
          <a:bodyPr/>
          <a:lstStyle/>
          <a:p>
            <a:r>
              <a:t>MULTIPLE LINEAR REGRESSION</a:t>
            </a:r>
          </a:p>
        </p:txBody>
      </p:sp>
      <p:pic>
        <p:nvPicPr>
          <p:cNvPr id="415" name="Image" descr="Image"/>
          <p:cNvPicPr>
            <a:picLocks noChangeAspect="1"/>
          </p:cNvPicPr>
          <p:nvPr/>
        </p:nvPicPr>
        <p:blipFill>
          <a:blip r:embed="rId2">
            <a:extLst/>
          </a:blip>
          <a:stretch>
            <a:fillRect/>
          </a:stretch>
        </p:blipFill>
        <p:spPr>
          <a:xfrm>
            <a:off x="2034854" y="1169034"/>
            <a:ext cx="4740719" cy="3244497"/>
          </a:xfrm>
          <a:prstGeom prst="rect">
            <a:avLst/>
          </a:prstGeom>
          <a:ln w="25400"/>
        </p:spPr>
      </p:pic>
      <p:pic>
        <p:nvPicPr>
          <p:cNvPr id="416" name="Image" descr="Image"/>
          <p:cNvPicPr>
            <a:picLocks noChangeAspect="1"/>
          </p:cNvPicPr>
          <p:nvPr/>
        </p:nvPicPr>
        <p:blipFill>
          <a:blip r:embed="rId3">
            <a:extLst/>
          </a:blip>
          <a:stretch>
            <a:fillRect/>
          </a:stretch>
        </p:blipFill>
        <p:spPr>
          <a:xfrm>
            <a:off x="1003444" y="4669752"/>
            <a:ext cx="7356187" cy="461460"/>
          </a:xfrm>
          <a:prstGeom prst="rect">
            <a:avLst/>
          </a:prstGeom>
          <a:ln w="25400"/>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1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20" name="LAB"/>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21"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1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21"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rPr dirty="0"/>
              <a:t>DATA SCIENCE PART TIME COURSE</a:t>
            </a:r>
          </a:p>
        </p:txBody>
      </p:sp>
      <p:pic>
        <p:nvPicPr>
          <p:cNvPr id="2" name="Picture 1"/>
          <p:cNvPicPr>
            <a:picLocks noChangeAspect="1"/>
          </p:cNvPicPr>
          <p:nvPr/>
        </p:nvPicPr>
        <p:blipFill>
          <a:blip r:embed="rId2"/>
          <a:stretch>
            <a:fillRect/>
          </a:stretch>
        </p:blipFill>
        <p:spPr>
          <a:xfrm>
            <a:off x="3190609" y="1014207"/>
            <a:ext cx="5496043" cy="4135437"/>
          </a:xfrm>
          <a:prstGeom prst="rect">
            <a:avLst/>
          </a:prstGeom>
        </p:spPr>
      </p:pic>
      <p:sp>
        <p:nvSpPr>
          <p:cNvPr id="3" name="Rectangle 2"/>
          <p:cNvSpPr/>
          <p:nvPr/>
        </p:nvSpPr>
        <p:spPr>
          <a:xfrm>
            <a:off x="101435" y="1401585"/>
            <a:ext cx="2390398" cy="1862048"/>
          </a:xfrm>
          <a:prstGeom prst="rect">
            <a:avLst/>
          </a:prstGeom>
        </p:spPr>
        <p:txBody>
          <a:bodyPr wrap="none">
            <a:spAutoFit/>
          </a:bodyPr>
          <a:lstStyle/>
          <a:p>
            <a:r>
              <a:rPr lang="en-US" dirty="0" smtClean="0">
                <a:solidFill>
                  <a:srgbClr val="FFFF00"/>
                </a:solidFill>
              </a:rPr>
              <a:t>Refer to the Git</a:t>
            </a:r>
            <a:br>
              <a:rPr lang="en-US" dirty="0" smtClean="0">
                <a:solidFill>
                  <a:srgbClr val="FFFF00"/>
                </a:solidFill>
              </a:rPr>
            </a:br>
            <a:r>
              <a:rPr lang="en-US" dirty="0" smtClean="0">
                <a:solidFill>
                  <a:srgbClr val="FFFF00"/>
                </a:solidFill>
              </a:rPr>
              <a:t>1-pager at:</a:t>
            </a:r>
          </a:p>
          <a:p>
            <a:endParaRPr lang="en-US" dirty="0" smtClean="0">
              <a:solidFill>
                <a:srgbClr val="FFFF00"/>
              </a:solidFill>
            </a:endParaRPr>
          </a:p>
          <a:p>
            <a:endParaRPr lang="en-US" dirty="0">
              <a:solidFill>
                <a:srgbClr val="FFFF00"/>
              </a:solidFill>
            </a:endParaRPr>
          </a:p>
          <a:p>
            <a:r>
              <a:rPr lang="en-US" dirty="0">
                <a:solidFill>
                  <a:srgbClr val="FFFF00"/>
                </a:solidFill>
              </a:rPr>
              <a:t>d</a:t>
            </a:r>
            <a:r>
              <a:rPr lang="en-US" dirty="0" smtClean="0">
                <a:solidFill>
                  <a:srgbClr val="FFFF00"/>
                </a:solidFill>
              </a:rPr>
              <a:t>at11syd / docs</a:t>
            </a:r>
            <a:endParaRPr lang="en-US" dirty="0">
              <a:solidFill>
                <a:srgbClr val="FFFF00"/>
              </a:solidFill>
            </a:endParaRPr>
          </a:p>
        </p:txBody>
      </p:sp>
    </p:spTree>
    <p:extLst>
      <p:ext uri="{BB962C8B-B14F-4D97-AF65-F5344CB8AC3E}">
        <p14:creationId xmlns:p14="http://schemas.microsoft.com/office/powerpoint/2010/main" val="114707506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 name="Image" descr="Image"/>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6"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7100"/>
            </a:pPr>
            <a:r>
              <a:t>DISCUSSION TIME</a:t>
            </a:r>
          </a:p>
          <a:p>
            <a:pPr marL="27728" marR="27728">
              <a:lnSpc>
                <a:spcPct val="120000"/>
              </a:lnSpc>
              <a:defRPr sz="1400"/>
            </a:pPr>
            <a:endParaRPr/>
          </a:p>
          <a:p>
            <a:pPr marL="27728" marR="27728">
              <a:lnSpc>
                <a:spcPct val="120000"/>
              </a:lnSpc>
              <a:defRPr sz="1400"/>
            </a:pPr>
            <a:r>
              <a:rPr sz="1500"/>
              <a:t>Homework (Due Tue 28th Nov)</a:t>
            </a:r>
          </a:p>
          <a:p>
            <a:pPr marL="209201" marR="27728" indent="-140833">
              <a:lnSpc>
                <a:spcPct val="120000"/>
              </a:lnSpc>
              <a:buSzPct val="69000"/>
              <a:buFont typeface="Lucida Grande"/>
              <a:defRPr sz="1400" b="0"/>
            </a:pPr>
            <a:r>
              <a:rPr sz="1500"/>
              <a:t>Apply Linear Regression Example to your own project </a:t>
            </a:r>
          </a:p>
          <a:p>
            <a:pPr marL="355251" marR="27728" lvl="1" indent="-140833">
              <a:lnSpc>
                <a:spcPct val="120000"/>
              </a:lnSpc>
              <a:buSzPct val="69000"/>
              <a:buFont typeface="Lucida Grande"/>
              <a:defRPr sz="1400" b="0"/>
            </a:pPr>
            <a:r>
              <a:rPr sz="1500"/>
              <a:t>Make one plot and </a:t>
            </a:r>
          </a:p>
          <a:p>
            <a:pPr marL="355251" marR="27728" lvl="1" indent="-140833">
              <a:lnSpc>
                <a:spcPct val="120000"/>
              </a:lnSpc>
              <a:buSzPct val="69000"/>
              <a:buFont typeface="Lucida Grande"/>
              <a:defRPr sz="1400" b="0"/>
            </a:pPr>
            <a:r>
              <a:rPr sz="1500"/>
              <a:t>A linear regression</a:t>
            </a:r>
          </a:p>
          <a:p>
            <a:pPr marL="355251" marR="27728" lvl="1" indent="-140833">
              <a:lnSpc>
                <a:spcPct val="120000"/>
              </a:lnSpc>
              <a:buSzPct val="69000"/>
              <a:buFont typeface="Lucida Grande"/>
              <a:defRPr sz="1400" b="0"/>
            </a:pPr>
            <a:r>
              <a:rPr sz="1500"/>
              <a:t>Slack your Jupyter notebook to me or push to your repo and let me know on slack</a:t>
            </a:r>
          </a:p>
          <a:p>
            <a:pPr marL="209201" marR="27728" indent="-140833">
              <a:lnSpc>
                <a:spcPct val="120000"/>
              </a:lnSpc>
              <a:buSzPct val="69000"/>
              <a:buFont typeface="Lucida Grande"/>
              <a:defRPr sz="1400" b="0"/>
            </a:pPr>
            <a:r>
              <a:rPr sz="1500"/>
              <a:t>Read Chapter 4 of Introduction to Statistical Learning - Classification</a:t>
            </a:r>
          </a:p>
          <a:p>
            <a:pPr marL="199813" marR="27728" indent="-131445">
              <a:lnSpc>
                <a:spcPct val="120000"/>
              </a:lnSpc>
              <a:buSzPct val="69000"/>
              <a:buFont typeface="Lucida Grande"/>
              <a:defRPr sz="1400"/>
            </a:pPr>
            <a:endParaRPr sz="1500"/>
          </a:p>
          <a:p>
            <a:pPr marL="177905" marR="27728" indent="-109537">
              <a:lnSpc>
                <a:spcPct val="120000"/>
              </a:lnSpc>
              <a:buSzPct val="69000"/>
              <a:buFont typeface="Lucida Grande"/>
              <a:defRPr sz="1800" b="0"/>
            </a:pPr>
            <a:r>
              <a:rPr sz="1500"/>
              <a:t>If your data does not lend itself to regression use this dataset </a:t>
            </a:r>
            <a:r>
              <a:rPr u="sng">
                <a:hlinkClick r:id="rId2"/>
              </a:rPr>
              <a:t>http://archive.ics.uci.edu/ml/datasets/Auto+MPG</a:t>
            </a:r>
            <a:endParaRPr sz="1500"/>
          </a:p>
          <a:p>
            <a:pPr marL="177905" marR="27728" indent="-109537">
              <a:lnSpc>
                <a:spcPct val="120000"/>
              </a:lnSpc>
              <a:buSzPct val="69000"/>
              <a:buFont typeface="Lucida Grande"/>
              <a:defRPr sz="1800" b="0"/>
            </a:pPr>
            <a:r>
              <a:rPr sz="1500"/>
              <a:t>To get data click “Data Folder” at top of page</a:t>
            </a:r>
          </a:p>
        </p:txBody>
      </p:sp>
      <p:sp>
        <p:nvSpPr>
          <p:cNvPr id="437" name="DATA SCIENCE"/>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413" y="0"/>
            <a:ext cx="3715429" cy="5257800"/>
          </a:xfrm>
          <a:prstGeom prst="rect">
            <a:avLst/>
          </a:prstGeom>
        </p:spPr>
      </p:pic>
      <p:sp>
        <p:nvSpPr>
          <p:cNvPr id="7" name="Rectangle 6"/>
          <p:cNvSpPr/>
          <p:nvPr/>
        </p:nvSpPr>
        <p:spPr>
          <a:xfrm>
            <a:off x="123030" y="1173638"/>
            <a:ext cx="5971507" cy="1477328"/>
          </a:xfrm>
          <a:prstGeom prst="rect">
            <a:avLst/>
          </a:prstGeom>
        </p:spPr>
        <p:txBody>
          <a:bodyPr wrap="none">
            <a:spAutoFit/>
          </a:bodyPr>
          <a:lstStyle/>
          <a:p>
            <a:pPr marL="342900" indent="-342900" algn="l">
              <a:buFont typeface="Arial" charset="0"/>
              <a:buChar char="•"/>
            </a:pPr>
            <a:r>
              <a:rPr lang="en-US" sz="1800" b="0" dirty="0" smtClean="0"/>
              <a:t>Squash the GIT confusion from last class!</a:t>
            </a:r>
          </a:p>
          <a:p>
            <a:pPr marL="342900" indent="-342900" algn="l">
              <a:buFont typeface="Arial" charset="0"/>
              <a:buChar char="•"/>
            </a:pPr>
            <a:endParaRPr lang="en-US" sz="1800" b="0" dirty="0"/>
          </a:p>
          <a:p>
            <a:pPr marL="342900" indent="-342900" algn="l">
              <a:buFont typeface="Arial" charset="0"/>
              <a:buChar char="•"/>
            </a:pPr>
            <a:r>
              <a:rPr lang="en-US" sz="1800" b="0" dirty="0" smtClean="0"/>
              <a:t>1-Pager follows through the steps clearly</a:t>
            </a:r>
          </a:p>
          <a:p>
            <a:pPr marL="342900" indent="-342900" algn="l">
              <a:buFont typeface="Arial" charset="0"/>
              <a:buChar char="•"/>
            </a:pPr>
            <a:endParaRPr lang="en-US" sz="1800" b="0" dirty="0"/>
          </a:p>
          <a:p>
            <a:pPr marL="342900" indent="-342900" algn="l">
              <a:buFont typeface="Arial" charset="0"/>
              <a:buChar char="•"/>
            </a:pPr>
            <a:r>
              <a:rPr lang="en-US" sz="1800" b="0" dirty="0" smtClean="0"/>
              <a:t>Run through this once together </a:t>
            </a:r>
            <a:r>
              <a:rPr lang="en-US" sz="1800" b="0" dirty="0" smtClean="0">
                <a:sym typeface="Wingdings"/>
              </a:rPr>
              <a:t> CRYSTAL CLEAR</a:t>
            </a:r>
            <a:endParaRPr lang="en-US" sz="1800" b="0" dirty="0"/>
          </a:p>
        </p:txBody>
      </p:sp>
    </p:spTree>
    <p:extLst>
      <p:ext uri="{BB962C8B-B14F-4D97-AF65-F5344CB8AC3E}">
        <p14:creationId xmlns:p14="http://schemas.microsoft.com/office/powerpoint/2010/main" val="15687679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66900"/>
          <a:stretch/>
        </p:blipFill>
        <p:spPr>
          <a:xfrm>
            <a:off x="468153" y="1013327"/>
            <a:ext cx="8371047" cy="3921005"/>
          </a:xfrm>
          <a:prstGeom prst="rect">
            <a:avLst/>
          </a:prstGeom>
        </p:spPr>
      </p:pic>
    </p:spTree>
    <p:extLst>
      <p:ext uri="{BB962C8B-B14F-4D97-AF65-F5344CB8AC3E}">
        <p14:creationId xmlns:p14="http://schemas.microsoft.com/office/powerpoint/2010/main" val="154657204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3286" b="43151"/>
          <a:stretch/>
        </p:blipFill>
        <p:spPr>
          <a:xfrm>
            <a:off x="-619432" y="1249302"/>
            <a:ext cx="10643188" cy="3548840"/>
          </a:xfrm>
          <a:prstGeom prst="rect">
            <a:avLst/>
          </a:prstGeom>
        </p:spPr>
      </p:pic>
    </p:spTree>
    <p:extLst>
      <p:ext uri="{BB962C8B-B14F-4D97-AF65-F5344CB8AC3E}">
        <p14:creationId xmlns:p14="http://schemas.microsoft.com/office/powerpoint/2010/main" val="16697907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88343078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a:t>
            </a:r>
            <a:r>
              <a:rPr lang="mr-IN" dirty="0" smtClean="0"/>
              <a:t>–</a:t>
            </a:r>
            <a:r>
              <a:rPr lang="en-US" dirty="0" smtClean="0"/>
              <a:t> last lesson</a:t>
            </a:r>
            <a:endParaRPr lang="en-US" dirty="0"/>
          </a:p>
        </p:txBody>
      </p:sp>
      <p:sp>
        <p:nvSpPr>
          <p:cNvPr id="3" name="Text Placeholder 2"/>
          <p:cNvSpPr>
            <a:spLocks noGrp="1"/>
          </p:cNvSpPr>
          <p:nvPr>
            <p:ph type="body" idx="1"/>
          </p:nvPr>
        </p:nvSpPr>
        <p:spPr/>
        <p:txBody>
          <a:bodyPr/>
          <a:lstStyle/>
          <a:p>
            <a:pPr marL="40639" indent="0">
              <a:buNone/>
            </a:pPr>
            <a:r>
              <a:rPr lang="en-US" dirty="0" smtClean="0"/>
              <a:t>		</a:t>
            </a:r>
            <a:r>
              <a:rPr lang="en-US" dirty="0" smtClean="0"/>
              <a:t>   </a:t>
            </a:r>
            <a:r>
              <a:rPr lang="en-US" dirty="0" smtClean="0"/>
              <a:t>	</a:t>
            </a:r>
            <a:r>
              <a:rPr lang="en-US" dirty="0" smtClean="0">
                <a:solidFill>
                  <a:srgbClr val="FF0000"/>
                </a:solidFill>
              </a:rPr>
              <a:t>Homework </a:t>
            </a:r>
            <a:r>
              <a:rPr lang="en-US" dirty="0">
                <a:solidFill>
                  <a:srgbClr val="FF0000"/>
                </a:solidFill>
              </a:rPr>
              <a:t>Presentations </a:t>
            </a:r>
            <a:r>
              <a:rPr lang="en-GB" dirty="0">
                <a:solidFill>
                  <a:srgbClr val="FF0000"/>
                </a:solidFill>
              </a:rPr>
              <a:t>~</a:t>
            </a:r>
            <a:r>
              <a:rPr lang="en-US" dirty="0">
                <a:solidFill>
                  <a:srgbClr val="FF0000"/>
                </a:solidFill>
              </a:rPr>
              <a:t> 2mins </a:t>
            </a:r>
            <a:r>
              <a:rPr lang="en-US" dirty="0" smtClean="0">
                <a:solidFill>
                  <a:srgbClr val="FF0000"/>
                </a:solidFill>
              </a:rPr>
              <a:t>each</a:t>
            </a:r>
          </a:p>
          <a:p>
            <a:endParaRPr lang="en-US" dirty="0"/>
          </a:p>
        </p:txBody>
      </p:sp>
      <p:pic>
        <p:nvPicPr>
          <p:cNvPr id="5" name="Picture 4"/>
          <p:cNvPicPr>
            <a:picLocks noChangeAspect="1"/>
          </p:cNvPicPr>
          <p:nvPr/>
        </p:nvPicPr>
        <p:blipFill>
          <a:blip r:embed="rId2"/>
          <a:stretch>
            <a:fillRect/>
          </a:stretch>
        </p:blipFill>
        <p:spPr>
          <a:xfrm>
            <a:off x="2076721" y="1684578"/>
            <a:ext cx="5804363" cy="3166582"/>
          </a:xfrm>
          <a:prstGeom prst="rect">
            <a:avLst/>
          </a:prstGeom>
        </p:spPr>
      </p:pic>
    </p:spTree>
    <p:extLst>
      <p:ext uri="{BB962C8B-B14F-4D97-AF65-F5344CB8AC3E}">
        <p14:creationId xmlns:p14="http://schemas.microsoft.com/office/powerpoint/2010/main" val="72123707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TotalTime>
  <Words>1088</Words>
  <Application>Microsoft Macintosh PowerPoint</Application>
  <PresentationFormat>Custom</PresentationFormat>
  <Paragraphs>235</Paragraphs>
  <Slides>49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Gill Sans</vt:lpstr>
      <vt:lpstr>Helvetica</vt:lpstr>
      <vt:lpstr>Lucida Grande</vt:lpstr>
      <vt:lpstr>Proxima Nova</vt:lpstr>
      <vt:lpstr>Times</vt:lpstr>
      <vt:lpstr>Trebuchet MS</vt:lpstr>
      <vt:lpstr>Wingdings</vt:lpstr>
      <vt:lpstr>Arial</vt:lpstr>
      <vt:lpstr>White</vt:lpstr>
      <vt:lpstr>Welcome to General Assembly</vt:lpstr>
      <vt:lpstr>DATA SCIENCE  SYD DAT 10  Week 2 - Linear Regression</vt:lpstr>
      <vt:lpstr>AGENDA</vt:lpstr>
      <vt:lpstr>Course  Plan</vt:lpstr>
      <vt:lpstr>Git &amp; GitHub – 1 Pager Guide!</vt:lpstr>
      <vt:lpstr>Git &amp; GitHub – 1 Pager Guide!</vt:lpstr>
      <vt:lpstr>Git &amp; GitHub – 1 Pager Guide!</vt:lpstr>
      <vt:lpstr>Git &amp; GitHub – 1 Pager Guide!</vt:lpstr>
      <vt:lpstr>Recap – last lesson</vt:lpstr>
      <vt:lpstr>PowerPoint Presentation</vt:lpstr>
      <vt:lpstr>PowerPoint Presentation</vt:lpstr>
      <vt:lpstr>PowerPoint Presentation</vt:lpstr>
      <vt:lpstr>PowerPoint Presentation</vt:lpstr>
      <vt:lpstr>SUPERVISED &amp; UNSUPERVISED LEARNING</vt:lpstr>
      <vt:lpstr>SUPERVISED LEARNING</vt:lpstr>
      <vt:lpstr>TARGET</vt:lpstr>
      <vt:lpstr>SUPERVISED LEARNING - REGRESSION &amp; CLASSIFICATION</vt:lpstr>
      <vt:lpstr>FEATURES</vt:lpstr>
      <vt:lpstr>FEATURES</vt:lpstr>
      <vt:lpstr>UNSUPERVISED LEARNING</vt:lpstr>
      <vt:lpstr>PowerPoint Presentation</vt:lpstr>
      <vt:lpstr>WHAT IS LINEAR REGRESSION?</vt:lpstr>
      <vt:lpstr>LINEAR REGRESSION</vt:lpstr>
      <vt:lpstr>LINEAR REGRESSION</vt:lpstr>
      <vt:lpstr>LINEAR REGRESSION</vt:lpstr>
      <vt:lpstr>LINEAR REGRESSION - EXAMPLE</vt:lpstr>
      <vt:lpstr>LINEAR REGRESSION</vt:lpstr>
      <vt:lpstr>LINEAR REGRESSION</vt:lpstr>
      <vt:lpstr>LINEAR REGRESSION - REQUIREMENTS</vt:lpstr>
      <vt:lpstr>LINEAR REGRESSION - REQUIREMENTS</vt:lpstr>
      <vt:lpstr>EVALUATING QUALITY OF FIT?</vt:lpstr>
      <vt:lpstr>LINEAR REGRESSION – MEASURING MODEL RESULTS</vt:lpstr>
      <vt:lpstr>LINEAR REGRESSION – MEASURING MODEL RESULTS</vt:lpstr>
      <vt:lpstr>HOW TO RUN LINEAR REGRESSION?</vt:lpstr>
      <vt:lpstr>ORDINARY LEAST SQUARES</vt:lpstr>
      <vt:lpstr>ORDINARY LEAST SQUARES</vt:lpstr>
      <vt:lpstr>ORDINARY LEAST SQUARES</vt:lpstr>
      <vt:lpstr>LINEAR REGRESSION</vt:lpstr>
      <vt:lpstr>LINEAR REGRESSION - IMPORTANT STEP</vt:lpstr>
      <vt:lpstr>MULTIPLE LINEAR REGRESSION</vt:lpstr>
      <vt:lpstr>MULTIPLE LINEAR REGRESSION</vt:lpstr>
      <vt:lpstr>MULTIPLE LINEAR REGRESSION</vt:lpstr>
      <vt:lpstr>INTERPRETING COEFFICIENTS</vt:lpstr>
      <vt:lpstr>NON-LINEAR EFFECTS USING LINEAR REGRESSION</vt:lpstr>
      <vt:lpstr>MULTIPLE LINEAR REGRESSION</vt:lpstr>
      <vt:lpstr>LAB</vt:lpstr>
      <vt:lpstr>PowerPoint Presentation</vt:lpstr>
      <vt:lpstr>PowerPoint Presentation</vt:lpstr>
      <vt:lpstr>DISCUSSION TIME  Homework (Due Tue 28th Nov) Apply Linear Regression Example to your own project  Make one plot and  A linear regression Slack your Jupyter notebook to me or push to your repo and let me know on slack Read Chapter 4 of Introduction to Statistical Learning - Classification  If your data does not lend itself to regression use this dataset http://archive.ics.uci.edu/ml/datasets/Auto+MPG To get data click “Data Folder” at top of page</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General Assembly</dc:title>
  <cp:lastModifiedBy>Microsoft Office User</cp:lastModifiedBy>
  <cp:revision>17</cp:revision>
  <dcterms:modified xsi:type="dcterms:W3CDTF">2018-02-27T13:18:41Z</dcterms:modified>
</cp:coreProperties>
</file>